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81" r:id="rId16"/>
    <p:sldId id="282" r:id="rId17"/>
    <p:sldId id="283" r:id="rId18"/>
    <p:sldId id="270" r:id="rId19"/>
    <p:sldId id="271" r:id="rId20"/>
    <p:sldId id="289" r:id="rId21"/>
    <p:sldId id="272" r:id="rId22"/>
    <p:sldId id="273" r:id="rId23"/>
    <p:sldId id="275" r:id="rId24"/>
    <p:sldId id="279" r:id="rId25"/>
    <p:sldId id="284" r:id="rId26"/>
    <p:sldId id="278" r:id="rId27"/>
    <p:sldId id="277" r:id="rId28"/>
    <p:sldId id="290" r:id="rId29"/>
    <p:sldId id="285" r:id="rId30"/>
    <p:sldId id="286" r:id="rId31"/>
    <p:sldId id="287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/>
              <a:t>Правописание чередующихся гласных а-о в корнях слов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Факультативное занятие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3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2029213" cy="10081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100 км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1509" y="1700808"/>
            <a:ext cx="2049264" cy="10081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80 км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590" y="2996952"/>
            <a:ext cx="1983184" cy="10692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6</a:t>
            </a:r>
            <a:r>
              <a:rPr lang="ru-RU" sz="4400" b="1" dirty="0" smtClean="0">
                <a:solidFill>
                  <a:srgbClr val="002060"/>
                </a:solidFill>
              </a:rPr>
              <a:t>о км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589" y="4293096"/>
            <a:ext cx="2022152" cy="10332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40 км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6557" y="5604626"/>
            <a:ext cx="1983184" cy="972108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20 км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554777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без </a:t>
            </a:r>
            <a:r>
              <a:rPr lang="ru-RU" sz="4000" b="1" dirty="0"/>
              <a:t>ошибок 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3992" y="1850921"/>
            <a:ext cx="3172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1-2 ошибки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96403" y="3177643"/>
            <a:ext cx="3172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3-4 ошибки 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65972" y="4625062"/>
            <a:ext cx="3140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5-6 ошибок 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5661248"/>
            <a:ext cx="3140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7-8 ошибок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707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760640" cy="1454561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Остров Вопросов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За правильный ответ –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красная карточка.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261" y="1196752"/>
            <a:ext cx="82089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Какая гласная пишется в корне –</a:t>
            </a:r>
            <a:r>
              <a:rPr lang="ru-RU" sz="2400" b="1" dirty="0" err="1" smtClean="0"/>
              <a:t>зар</a:t>
            </a:r>
            <a:r>
              <a:rPr lang="ru-RU" sz="2400" b="1" dirty="0" smtClean="0"/>
              <a:t>-/-</a:t>
            </a:r>
            <a:r>
              <a:rPr lang="ru-RU" sz="2400" b="1" dirty="0" err="1" smtClean="0"/>
              <a:t>зор</a:t>
            </a:r>
            <a:r>
              <a:rPr lang="ru-RU" sz="2400" b="1" dirty="0" smtClean="0"/>
              <a:t>- без ударения? </a:t>
            </a:r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/>
              <a:t>)</a:t>
            </a:r>
            <a:endParaRPr lang="ru-RU" sz="2400" b="1" dirty="0"/>
          </a:p>
          <a:p>
            <a:r>
              <a:rPr lang="ru-RU" sz="2400" b="1" dirty="0" smtClean="0"/>
              <a:t>2</a:t>
            </a:r>
            <a:r>
              <a:rPr lang="ru-RU" sz="2400" b="1" dirty="0"/>
              <a:t>. Какая гласная пишется в корнях –</a:t>
            </a:r>
            <a:r>
              <a:rPr lang="ru-RU" sz="2400" b="1" dirty="0" err="1"/>
              <a:t>гар</a:t>
            </a:r>
            <a:r>
              <a:rPr lang="ru-RU" sz="2400" b="1" dirty="0"/>
              <a:t>-/-гор-, –клан-/-клон-,  –</a:t>
            </a:r>
            <a:r>
              <a:rPr lang="ru-RU" sz="2400" b="1" dirty="0" err="1"/>
              <a:t>твар</a:t>
            </a:r>
            <a:r>
              <a:rPr lang="ru-RU" sz="2400" b="1" dirty="0"/>
              <a:t>-/-</a:t>
            </a:r>
            <a:r>
              <a:rPr lang="ru-RU" sz="2400" b="1" dirty="0" err="1"/>
              <a:t>твор</a:t>
            </a:r>
            <a:r>
              <a:rPr lang="ru-RU" sz="2400" b="1" dirty="0"/>
              <a:t>-  без ударения?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/>
              <a:t>)</a:t>
            </a:r>
          </a:p>
          <a:p>
            <a:endParaRPr lang="ru-RU" dirty="0" smtClean="0"/>
          </a:p>
          <a:p>
            <a:r>
              <a:rPr lang="ru-RU" sz="2400" b="1" dirty="0" smtClean="0"/>
              <a:t>3</a:t>
            </a:r>
            <a:r>
              <a:rPr lang="ru-RU" sz="2400" b="1" dirty="0"/>
              <a:t>. Расскажите о правописании корня –</a:t>
            </a:r>
            <a:r>
              <a:rPr lang="ru-RU" sz="2400" b="1" dirty="0" err="1"/>
              <a:t>раст</a:t>
            </a:r>
            <a:r>
              <a:rPr lang="ru-RU" sz="2400" b="1" dirty="0"/>
              <a:t>-/</a:t>
            </a:r>
            <a:r>
              <a:rPr lang="ru-RU" sz="2400" b="1" dirty="0" err="1"/>
              <a:t>ращ</a:t>
            </a:r>
            <a:r>
              <a:rPr lang="ru-RU" sz="2400" b="1" dirty="0"/>
              <a:t>-/-рос-.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/>
              <a:t>перед </a:t>
            </a:r>
            <a:r>
              <a:rPr lang="ru-RU" sz="2400" b="1" dirty="0" err="1">
                <a:solidFill>
                  <a:srgbClr val="FF0000"/>
                </a:solidFill>
              </a:rPr>
              <a:t>ст</a:t>
            </a:r>
            <a:r>
              <a:rPr lang="ru-RU" sz="2400" b="1" dirty="0">
                <a:solidFill>
                  <a:srgbClr val="FF0000"/>
                </a:solidFill>
              </a:rPr>
              <a:t>, щ </a:t>
            </a:r>
            <a:r>
              <a:rPr lang="ru-RU" sz="2400" b="1" dirty="0"/>
              <a:t>пиши 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/>
              <a:t>; перед </a:t>
            </a:r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dirty="0"/>
              <a:t> – 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 smtClean="0"/>
              <a:t>)</a:t>
            </a:r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4</a:t>
            </a:r>
            <a:r>
              <a:rPr lang="ru-RU" sz="2400" b="1" dirty="0"/>
              <a:t>. Расскажите о правописании корня -лаг-/-лож-.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/>
              <a:t>п</a:t>
            </a:r>
            <a:r>
              <a:rPr lang="ru-RU" sz="2400" b="1" dirty="0" smtClean="0"/>
              <a:t>еред </a:t>
            </a:r>
            <a:r>
              <a:rPr lang="ru-RU" sz="2400" b="1" dirty="0">
                <a:solidFill>
                  <a:srgbClr val="FF0000"/>
                </a:solidFill>
              </a:rPr>
              <a:t>ж</a:t>
            </a:r>
            <a:r>
              <a:rPr lang="ru-RU" sz="2400" b="1" dirty="0"/>
              <a:t> – 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/>
              <a:t>, перед </a:t>
            </a:r>
            <a:r>
              <a:rPr lang="ru-RU" sz="2400" b="1" dirty="0">
                <a:solidFill>
                  <a:srgbClr val="FF0000"/>
                </a:solidFill>
              </a:rPr>
              <a:t>г</a:t>
            </a:r>
            <a:r>
              <a:rPr lang="ru-RU" sz="2400" b="1" dirty="0"/>
              <a:t> – 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6146" name="Picture 2" descr="http://dreamworlds.ru/uploads/posts/2011-11/1322346163_illustration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456384" cy="13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5. При каком условии в корнях -</a:t>
            </a:r>
            <a:r>
              <a:rPr lang="ru-RU" sz="2400" b="1" dirty="0" err="1"/>
              <a:t>кас</a:t>
            </a:r>
            <a:r>
              <a:rPr lang="ru-RU" sz="2400" b="1" dirty="0"/>
              <a:t>-/-кос-, -пир-/-пер-, -</a:t>
            </a:r>
            <a:r>
              <a:rPr lang="ru-RU" sz="2400" b="1" dirty="0" err="1"/>
              <a:t>бир</a:t>
            </a:r>
            <a:r>
              <a:rPr lang="ru-RU" sz="2400" b="1" dirty="0"/>
              <a:t>-/-</a:t>
            </a:r>
            <a:r>
              <a:rPr lang="ru-RU" sz="2400" b="1" dirty="0" err="1"/>
              <a:t>бер</a:t>
            </a:r>
            <a:r>
              <a:rPr lang="ru-RU" sz="2400" b="1" dirty="0"/>
              <a:t>-, -</a:t>
            </a:r>
            <a:r>
              <a:rPr lang="ru-RU" sz="2400" b="1" dirty="0" err="1"/>
              <a:t>блист</a:t>
            </a:r>
            <a:r>
              <a:rPr lang="ru-RU" sz="2400" b="1" dirty="0"/>
              <a:t>-/-</a:t>
            </a:r>
            <a:r>
              <a:rPr lang="ru-RU" sz="2400" b="1" dirty="0" err="1"/>
              <a:t>блест</a:t>
            </a:r>
            <a:r>
              <a:rPr lang="ru-RU" sz="2400" b="1" dirty="0"/>
              <a:t>-, -</a:t>
            </a:r>
            <a:r>
              <a:rPr lang="ru-RU" sz="2400" b="1" dirty="0" err="1"/>
              <a:t>дир</a:t>
            </a:r>
            <a:r>
              <a:rPr lang="ru-RU" sz="2400" b="1" dirty="0"/>
              <a:t>-/-дер-, -жиг-/-жег-, -мир-/-мер-, -</a:t>
            </a:r>
            <a:r>
              <a:rPr lang="ru-RU" sz="2400" b="1" dirty="0" err="1"/>
              <a:t>стил</a:t>
            </a:r>
            <a:r>
              <a:rPr lang="ru-RU" sz="2400" b="1" dirty="0"/>
              <a:t>-/-стел-, -тир-/-тер-, -</a:t>
            </a:r>
            <a:r>
              <a:rPr lang="ru-RU" sz="2400" b="1" dirty="0" err="1"/>
              <a:t>чит</a:t>
            </a:r>
            <a:r>
              <a:rPr lang="ru-RU" sz="2400" b="1" dirty="0"/>
              <a:t>-/-чет- пишется И? </a:t>
            </a:r>
            <a:endParaRPr lang="ru-RU" sz="2400" b="1" dirty="0" smtClean="0"/>
          </a:p>
          <a:p>
            <a:endParaRPr lang="ru-RU" sz="2400" b="1" dirty="0" smtClean="0"/>
          </a:p>
          <a:p>
            <a:pPr algn="ctr"/>
            <a:r>
              <a:rPr lang="ru-RU" sz="2400" b="1" dirty="0" smtClean="0"/>
              <a:t>(Если </a:t>
            </a:r>
            <a:r>
              <a:rPr lang="ru-RU" sz="2400" b="1" dirty="0"/>
              <a:t>за корнем следует суффикс </a:t>
            </a:r>
            <a:r>
              <a:rPr lang="ru-RU" sz="2400" b="1" dirty="0">
                <a:solidFill>
                  <a:srgbClr val="FF0000"/>
                </a:solidFill>
              </a:rPr>
              <a:t>–а</a:t>
            </a:r>
            <a:r>
              <a:rPr lang="ru-RU" sz="2400" b="1" dirty="0"/>
              <a:t>-,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корне пишется </a:t>
            </a:r>
            <a:r>
              <a:rPr lang="ru-RU" sz="2400" b="1" dirty="0">
                <a:solidFill>
                  <a:srgbClr val="FF0000"/>
                </a:solidFill>
              </a:rPr>
              <a:t>И</a:t>
            </a:r>
            <a:r>
              <a:rPr lang="ru-RU" sz="2400" b="1" dirty="0" smtClean="0"/>
              <a:t>)</a:t>
            </a:r>
          </a:p>
          <a:p>
            <a:pPr algn="ctr"/>
            <a:endParaRPr lang="ru-RU" sz="2400" b="1" dirty="0"/>
          </a:p>
          <a:p>
            <a:r>
              <a:rPr lang="ru-RU" sz="2400" b="1" dirty="0"/>
              <a:t>6. Почему слово </a:t>
            </a:r>
            <a:r>
              <a:rPr lang="ru-RU" sz="2400" b="1" dirty="0" err="1"/>
              <a:t>мАкать</a:t>
            </a:r>
            <a:r>
              <a:rPr lang="ru-RU" sz="2400" b="1" dirty="0"/>
              <a:t> пишется с буквой А в корне, а слово </a:t>
            </a:r>
            <a:r>
              <a:rPr lang="ru-RU" sz="2400" b="1" dirty="0" err="1" smtClean="0"/>
              <a:t>непромОкаемый</a:t>
            </a:r>
            <a:r>
              <a:rPr lang="ru-RU" sz="2400" b="1" dirty="0" smtClean="0"/>
              <a:t> </a:t>
            </a:r>
            <a:r>
              <a:rPr lang="ru-RU" sz="2400" b="1" dirty="0"/>
              <a:t>– с буквой О? 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( Корень </a:t>
            </a:r>
            <a:r>
              <a:rPr lang="ru-RU" sz="2400" b="1" dirty="0">
                <a:solidFill>
                  <a:srgbClr val="FF0000"/>
                </a:solidFill>
              </a:rPr>
              <a:t>–мак- </a:t>
            </a:r>
            <a:r>
              <a:rPr lang="ru-RU" sz="2400" b="1" dirty="0"/>
              <a:t>имеет значение </a:t>
            </a:r>
            <a:r>
              <a:rPr lang="ru-RU" sz="2400" b="1" dirty="0">
                <a:solidFill>
                  <a:srgbClr val="FF0000"/>
                </a:solidFill>
              </a:rPr>
              <a:t>«погружать в жидкость»</a:t>
            </a:r>
            <a:r>
              <a:rPr lang="ru-RU" sz="2400" b="1" dirty="0"/>
              <a:t>,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корень </a:t>
            </a:r>
            <a:r>
              <a:rPr lang="ru-RU" sz="2400" b="1" dirty="0">
                <a:solidFill>
                  <a:srgbClr val="FF0000"/>
                </a:solidFill>
              </a:rPr>
              <a:t>–мок- </a:t>
            </a:r>
            <a:r>
              <a:rPr lang="ru-RU" sz="2400" b="1" dirty="0"/>
              <a:t>имеет значение </a:t>
            </a:r>
            <a:r>
              <a:rPr lang="ru-RU" sz="2400" b="1" dirty="0">
                <a:solidFill>
                  <a:srgbClr val="FF0000"/>
                </a:solidFill>
              </a:rPr>
              <a:t>«впитывать жидкость</a:t>
            </a:r>
            <a:r>
              <a:rPr lang="ru-RU" sz="2400" b="1" dirty="0" smtClean="0">
                <a:solidFill>
                  <a:srgbClr val="FF0000"/>
                </a:solidFill>
              </a:rPr>
              <a:t>» 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4" name="Picture 2" descr="http://dreamworlds.ru/uploads/posts/2011-11/1322346163_illustration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226303"/>
            <a:ext cx="3456384" cy="13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87783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7. Почему в слове уравнение пишется а, а в слове подровнять грядку –о ? </a:t>
            </a:r>
            <a:endParaRPr lang="ru-RU" sz="2400" b="1" dirty="0" smtClean="0"/>
          </a:p>
          <a:p>
            <a:endParaRPr lang="ru-RU" sz="2400" b="1" dirty="0"/>
          </a:p>
          <a:p>
            <a:pPr algn="ctr"/>
            <a:r>
              <a:rPr lang="ru-RU" sz="2400" b="1" dirty="0"/>
              <a:t>(-</a:t>
            </a:r>
            <a:r>
              <a:rPr lang="ru-RU" sz="2400" b="1" dirty="0" err="1"/>
              <a:t>р</a:t>
            </a:r>
            <a:r>
              <a:rPr lang="ru-RU" sz="2400" b="1" dirty="0" err="1">
                <a:solidFill>
                  <a:srgbClr val="FF0000"/>
                </a:solidFill>
              </a:rPr>
              <a:t>а</a:t>
            </a:r>
            <a:r>
              <a:rPr lang="ru-RU" sz="2400" b="1" dirty="0" err="1"/>
              <a:t>вн</a:t>
            </a:r>
            <a:r>
              <a:rPr lang="ru-RU" sz="2400" b="1" dirty="0"/>
              <a:t>- - </a:t>
            </a:r>
            <a:r>
              <a:rPr lang="ru-RU" sz="2400" b="1" dirty="0">
                <a:solidFill>
                  <a:srgbClr val="FF0000"/>
                </a:solidFill>
              </a:rPr>
              <a:t>«равный, одинаковый»,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/>
              <a:t>-</a:t>
            </a:r>
            <a:r>
              <a:rPr lang="ru-RU" sz="2400" b="1" dirty="0" err="1"/>
              <a:t>р</a:t>
            </a:r>
            <a:r>
              <a:rPr lang="ru-RU" sz="2400" b="1" dirty="0" err="1">
                <a:solidFill>
                  <a:srgbClr val="FF0000"/>
                </a:solidFill>
              </a:rPr>
              <a:t>о</a:t>
            </a:r>
            <a:r>
              <a:rPr lang="ru-RU" sz="2400" b="1" dirty="0" err="1"/>
              <a:t>вн</a:t>
            </a:r>
            <a:r>
              <a:rPr lang="ru-RU" sz="2400" b="1" dirty="0"/>
              <a:t>- - </a:t>
            </a:r>
            <a:r>
              <a:rPr lang="ru-RU" sz="2400" b="1" dirty="0">
                <a:solidFill>
                  <a:srgbClr val="FF0000"/>
                </a:solidFill>
              </a:rPr>
              <a:t>«ровный, гладкий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r>
              <a:rPr lang="ru-RU" sz="2400" b="1" dirty="0" smtClean="0"/>
              <a:t>)</a:t>
            </a:r>
          </a:p>
          <a:p>
            <a:endParaRPr lang="ru-RU" sz="2400" b="1" dirty="0"/>
          </a:p>
          <a:p>
            <a:r>
              <a:rPr lang="ru-RU" sz="2400" b="1" dirty="0"/>
              <a:t>8. Правильно ли написаны слова р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/>
              <a:t>внина, ск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/>
              <a:t>чок, пол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/>
              <a:t>г, р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/>
              <a:t>сток, соч</a:t>
            </a:r>
            <a:r>
              <a:rPr lang="ru-RU" sz="2400" b="1" dirty="0">
                <a:solidFill>
                  <a:srgbClr val="FF0000"/>
                </a:solidFill>
              </a:rPr>
              <a:t>е</a:t>
            </a:r>
            <a:r>
              <a:rPr lang="ru-RU" sz="2400" b="1" dirty="0"/>
              <a:t>тание, утв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/>
              <a:t>рь? </a:t>
            </a:r>
            <a:endParaRPr lang="ru-RU" sz="2400" b="1" dirty="0" smtClean="0"/>
          </a:p>
          <a:p>
            <a:endParaRPr lang="ru-RU" sz="2400" b="1" dirty="0"/>
          </a:p>
          <a:p>
            <a:pPr algn="ctr"/>
            <a:r>
              <a:rPr lang="ru-RU" sz="2400" b="1" dirty="0"/>
              <a:t>(Да, это слова-исключения)</a:t>
            </a:r>
          </a:p>
        </p:txBody>
      </p:sp>
      <p:pic>
        <p:nvPicPr>
          <p:cNvPr id="4" name="Picture 2" descr="http://dreamworlds.ru/uploads/posts/2011-11/1322346163_illustration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104"/>
            <a:ext cx="5256585" cy="210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041440" cy="1442674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ФИЗКУЛЬТМИНУТКА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для глаз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Соединительная линия уступом 5"/>
          <p:cNvCxnSpPr/>
          <p:nvPr/>
        </p:nvCxnSpPr>
        <p:spPr>
          <a:xfrm>
            <a:off x="642910" y="642918"/>
            <a:ext cx="8143932" cy="4857784"/>
          </a:xfrm>
          <a:prstGeom prst="bentConnector3">
            <a:avLst>
              <a:gd name="adj1" fmla="val 50000"/>
            </a:avLst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>
            <a:off x="785786" y="214290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786314" y="571480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857752" y="5214950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18624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44983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00781 0.659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39948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571472" y="357166"/>
            <a:ext cx="928694" cy="928694"/>
          </a:xfrm>
          <a:prstGeom prst="sun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1548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14282 C -0.00694 0.03634 0.079 -0.05024 0.18473 -0.05024 L 0.62796 -0.05024 C 0.73369 -0.05024 0.81997 0.03634 0.81997 0.14282 L 0.81997 0.58287 C 0.81997 0.68981 0.73369 0.78009 0.62796 0.78009 L 0.18473 0.78009 C 0.079 0.78009 -0.00694 0.68981 -0.00694 0.58287 Z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4445 L 0.77361 0.0363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837 0.03379 L 0.79636 0.737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3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35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636 0.73726 L -0.01475 0.7372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53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53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53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64" presetClass="path" presetSubtype="0" accel="50000" decel="5000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7382 L -0.01476 0.0444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53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80" presetID="53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53" presetClass="entr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500"/>
                            </p:stCondLst>
                            <p:childTnLst>
                              <p:par>
                                <p:cTn id="92" presetID="1" presetClass="exit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500"/>
                            </p:stCondLst>
                            <p:childTnLst>
                              <p:par>
                                <p:cTn id="95" presetID="53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59" presetClass="path" presetSubtype="0" accel="50000" decel="5000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37569 C -0.00694 0.21203 0.07917 0.08634 0.18421 0.08634 C 0.29254 0.08634 0.37882 0.21203 0.37882 0.37569 C 0.37882 0.53958 0.46494 0.66551 0.57344 0.66551 C 0.67848 0.66551 0.76476 0.53958 0.76476 0.37569 " pathEditMode="relative" rAng="0" ptsTypes="fffff">
                                      <p:cBhvr>
                                        <p:cTn id="10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53" presetClass="entr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0" presetID="53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6" presetID="53" presetClass="entr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2" presetID="39" presetClass="path" presetSubtype="0" accel="50000" decel="5000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35416 C -0.00694 0.46365 0.07917 0.54838 0.18421 0.54838 C 0.29237 0.54838 0.379 0.46365 0.379 0.35416 C 0.379 0.24398 0.46511 0.15972 0.57327 0.15972 C 0.6783 0.15972 0.76494 0.24398 0.76494 0.35416 " pathEditMode="relative" rAng="0" ptsTypes="fffff">
                                      <p:cBhvr>
                                        <p:cTn id="1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5" presetID="53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1" presetID="53" presetClass="entr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7" presetID="53" presetClass="entr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6" presetClass="exit" presetSubtype="16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2" grpId="12" animBg="1"/>
      <p:bldP spid="2" grpId="13" animBg="1"/>
      <p:bldP spid="2" grpId="14" animBg="1"/>
      <p:bldP spid="2" grpId="15" animBg="1"/>
      <p:bldP spid="2" grpId="16" animBg="1"/>
      <p:bldP spid="2" grpId="17" animBg="1"/>
      <p:bldP spid="2" grpId="18" animBg="1"/>
      <p:bldP spid="2" grpId="19" animBg="1"/>
      <p:bldP spid="2" grpId="20" animBg="1"/>
      <p:bldP spid="2" grpId="21" animBg="1"/>
      <p:bldP spid="2" grpId="22" animBg="1"/>
      <p:bldP spid="2" grpId="23" animBg="1"/>
      <p:bldP spid="2" grpId="24" animBg="1"/>
      <p:bldP spid="2" grpId="25" animBg="1"/>
      <p:bldP spid="2" grpId="26" animBg="1"/>
      <p:bldP spid="2" grpId="27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27088" y="260350"/>
            <a:ext cx="1008062" cy="936625"/>
            <a:chOff x="340" y="1253"/>
            <a:chExt cx="635" cy="590"/>
          </a:xfrm>
        </p:grpSpPr>
        <p:sp>
          <p:nvSpPr>
            <p:cNvPr id="7198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9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164388" y="3573463"/>
            <a:ext cx="1008062" cy="936625"/>
            <a:chOff x="340" y="1253"/>
            <a:chExt cx="635" cy="590"/>
          </a:xfrm>
        </p:grpSpPr>
        <p:sp>
          <p:nvSpPr>
            <p:cNvPr id="7196" name="AutoShape 4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7" name="AutoShape 4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859338" y="3068638"/>
            <a:ext cx="1008062" cy="936625"/>
            <a:chOff x="340" y="1253"/>
            <a:chExt cx="635" cy="590"/>
          </a:xfrm>
        </p:grpSpPr>
        <p:sp>
          <p:nvSpPr>
            <p:cNvPr id="7194" name="AutoShape 49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5" name="AutoShape 50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2051050" y="2492375"/>
            <a:ext cx="1008063" cy="936625"/>
            <a:chOff x="340" y="1253"/>
            <a:chExt cx="635" cy="590"/>
          </a:xfrm>
        </p:grpSpPr>
        <p:sp>
          <p:nvSpPr>
            <p:cNvPr id="7192" name="AutoShape 52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3" name="AutoShape 53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900113" y="5445125"/>
            <a:ext cx="1008062" cy="936625"/>
            <a:chOff x="340" y="1253"/>
            <a:chExt cx="635" cy="590"/>
          </a:xfrm>
        </p:grpSpPr>
        <p:sp>
          <p:nvSpPr>
            <p:cNvPr id="7190" name="AutoShape 5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1" name="AutoShape 59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4356100" y="4941888"/>
            <a:ext cx="1008063" cy="936625"/>
            <a:chOff x="340" y="1253"/>
            <a:chExt cx="635" cy="590"/>
          </a:xfrm>
        </p:grpSpPr>
        <p:sp>
          <p:nvSpPr>
            <p:cNvPr id="7188" name="AutoShape 61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9" name="AutoShape 6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292725" y="1341438"/>
            <a:ext cx="1008063" cy="936625"/>
            <a:chOff x="340" y="1253"/>
            <a:chExt cx="635" cy="590"/>
          </a:xfrm>
        </p:grpSpPr>
        <p:sp>
          <p:nvSpPr>
            <p:cNvPr id="7186" name="AutoShape 64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7" name="AutoShape 65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3924300" y="260350"/>
            <a:ext cx="1008063" cy="936625"/>
            <a:chOff x="340" y="1253"/>
            <a:chExt cx="635" cy="590"/>
          </a:xfrm>
        </p:grpSpPr>
        <p:sp>
          <p:nvSpPr>
            <p:cNvPr id="7184" name="AutoShape 67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5" name="AutoShape 68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7451725" y="260350"/>
            <a:ext cx="1008063" cy="936625"/>
            <a:chOff x="340" y="1253"/>
            <a:chExt cx="635" cy="590"/>
          </a:xfrm>
        </p:grpSpPr>
        <p:sp>
          <p:nvSpPr>
            <p:cNvPr id="7182" name="AutoShape 7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AutoShape 7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3924300" y="2420938"/>
            <a:ext cx="1008063" cy="936625"/>
            <a:chOff x="340" y="1253"/>
            <a:chExt cx="635" cy="590"/>
          </a:xfrm>
        </p:grpSpPr>
        <p:sp>
          <p:nvSpPr>
            <p:cNvPr id="7180" name="AutoShape 76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1" name="AutoShape 77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4174443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521 -0.28856 0.2757 -0.14936 0.2757 0.02196 C 0.2757 0.19306 0.15521 0.33295 0.00764 0.33295 C -0.1401 0.33295 -0.25989 0.19306 -0.25989 0.02196 C -0.25989 -0.14936 -0.1401 -0.28856 0.00764 -0.28856 Z " pathEditMode="relative" rAng="0" ptsTypes="fffff">
                                      <p:cBhvr>
                                        <p:cTn id="17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434 -0.28856 0.27413 -0.14752 0.27413 0.0259 C 0.27413 0.19954 0.15434 0.34058 0.00764 0.34058 C -0.13889 0.34058 -0.25764 0.19954 -0.25764 0.0259 C -0.25764 -0.14752 -0.13889 -0.28856 0.00764 -0.28856 Z " pathEditMode="relative" rAng="0" ptsTypes="fffff">
                                      <p:cBhvr>
                                        <p:cTn id="177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41440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Остров Грамотности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	</a:t>
            </a:r>
            <a:r>
              <a:rPr lang="ru-RU" sz="2400" b="1" dirty="0" smtClean="0"/>
              <a:t>1. Вставьте </a:t>
            </a:r>
            <a:r>
              <a:rPr lang="ru-RU" sz="2400" b="1" dirty="0"/>
              <a:t>пропущенные буквы. Найдите в каждом ряду «третье  лишнее». Ответ поясните.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1</a:t>
            </a:r>
            <a:r>
              <a:rPr lang="ru-RU" sz="2400" dirty="0"/>
              <a:t>. </a:t>
            </a:r>
            <a:r>
              <a:rPr lang="ru-RU" sz="2400" dirty="0" err="1"/>
              <a:t>Ук</a:t>
            </a:r>
            <a:r>
              <a:rPr lang="ru-RU" sz="2400" dirty="0"/>
              <a:t>..</a:t>
            </a:r>
            <a:r>
              <a:rPr lang="ru-RU" sz="2400" dirty="0" err="1"/>
              <a:t>ренился</a:t>
            </a:r>
            <a:r>
              <a:rPr lang="ru-RU" sz="2400" dirty="0"/>
              <a:t>, </a:t>
            </a:r>
            <a:r>
              <a:rPr lang="ru-RU" sz="2400" dirty="0" err="1"/>
              <a:t>заг</a:t>
            </a:r>
            <a:r>
              <a:rPr lang="ru-RU" sz="2400" dirty="0"/>
              <a:t>..</a:t>
            </a:r>
            <a:r>
              <a:rPr lang="ru-RU" sz="2400" dirty="0" err="1"/>
              <a:t>рел</a:t>
            </a:r>
            <a:r>
              <a:rPr lang="ru-RU" sz="2400" dirty="0"/>
              <a:t>, </a:t>
            </a:r>
            <a:r>
              <a:rPr lang="ru-RU" sz="2400" dirty="0" err="1"/>
              <a:t>скл</a:t>
            </a:r>
            <a:r>
              <a:rPr lang="ru-RU" sz="2400" dirty="0"/>
              <a:t>..</a:t>
            </a:r>
            <a:r>
              <a:rPr lang="ru-RU" sz="2400" dirty="0" err="1"/>
              <a:t>нение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2. </a:t>
            </a:r>
            <a:r>
              <a:rPr lang="ru-RU" sz="2400" dirty="0" err="1"/>
              <a:t>Р..сток</a:t>
            </a:r>
            <a:r>
              <a:rPr lang="ru-RU" sz="2400" dirty="0"/>
              <a:t>, </a:t>
            </a:r>
            <a:r>
              <a:rPr lang="ru-RU" sz="2400" dirty="0" err="1"/>
              <a:t>выр</a:t>
            </a:r>
            <a:r>
              <a:rPr lang="ru-RU" sz="2400" dirty="0"/>
              <a:t>..</a:t>
            </a:r>
            <a:r>
              <a:rPr lang="ru-RU" sz="2400" dirty="0" err="1"/>
              <a:t>сти</a:t>
            </a:r>
            <a:r>
              <a:rPr lang="ru-RU" sz="2400" dirty="0"/>
              <a:t>, </a:t>
            </a:r>
            <a:r>
              <a:rPr lang="ru-RU" sz="2400" dirty="0" err="1"/>
              <a:t>водор</a:t>
            </a:r>
            <a:r>
              <a:rPr lang="ru-RU" sz="2400" dirty="0"/>
              <a:t>..</a:t>
            </a:r>
            <a:r>
              <a:rPr lang="ru-RU" sz="2400" dirty="0" err="1"/>
              <a:t>сли</a:t>
            </a:r>
            <a:r>
              <a:rPr lang="ru-RU" sz="2400" dirty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3. </a:t>
            </a:r>
            <a:r>
              <a:rPr lang="ru-RU" sz="2400" dirty="0" err="1"/>
              <a:t>Вым</a:t>
            </a:r>
            <a:r>
              <a:rPr lang="ru-RU" sz="2400" dirty="0"/>
              <a:t>..</a:t>
            </a:r>
            <a:r>
              <a:rPr lang="ru-RU" sz="2400" dirty="0" err="1"/>
              <a:t>кшая</a:t>
            </a:r>
            <a:r>
              <a:rPr lang="ru-RU" sz="2400" dirty="0"/>
              <a:t> рожь, </a:t>
            </a:r>
            <a:r>
              <a:rPr lang="ru-RU" sz="2400" dirty="0" err="1"/>
              <a:t>пром</a:t>
            </a:r>
            <a:r>
              <a:rPr lang="ru-RU" sz="2400" dirty="0"/>
              <a:t>..</a:t>
            </a:r>
            <a:r>
              <a:rPr lang="ru-RU" sz="2400" dirty="0" err="1"/>
              <a:t>кать</a:t>
            </a:r>
            <a:r>
              <a:rPr lang="ru-RU" sz="2400" dirty="0"/>
              <a:t> насквозь, </a:t>
            </a:r>
            <a:r>
              <a:rPr lang="ru-RU" sz="2400" dirty="0" err="1"/>
              <a:t>обм</a:t>
            </a:r>
            <a:r>
              <a:rPr lang="ru-RU" sz="2400" dirty="0"/>
              <a:t>..</a:t>
            </a:r>
            <a:r>
              <a:rPr lang="ru-RU" sz="2400" dirty="0" err="1"/>
              <a:t>кнуть</a:t>
            </a:r>
            <a:r>
              <a:rPr lang="ru-RU" sz="2400" dirty="0"/>
              <a:t> в воду.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50781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5</a:t>
            </a:r>
            <a:r>
              <a:rPr lang="ru-RU" sz="2400" b="1" dirty="0" smtClean="0">
                <a:solidFill>
                  <a:srgbClr val="00B050"/>
                </a:solidFill>
              </a:rPr>
              <a:t> минут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41972"/>
            <a:ext cx="2268000" cy="1920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87727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Взаимопроверка по ключу.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76672"/>
            <a:ext cx="8041440" cy="1442674"/>
          </a:xfrm>
        </p:spPr>
        <p:txBody>
          <a:bodyPr/>
          <a:lstStyle/>
          <a:p>
            <a:r>
              <a:rPr lang="ru-RU" b="1" i="1" dirty="0" smtClean="0"/>
              <a:t>Ключ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u="sng" dirty="0" smtClean="0">
                <a:solidFill>
                  <a:srgbClr val="002060"/>
                </a:solidFill>
              </a:rPr>
              <a:t>Ук</a:t>
            </a:r>
            <a:r>
              <a:rPr lang="ru-RU" sz="2400" b="1" u="sng" dirty="0" smtClean="0">
                <a:solidFill>
                  <a:srgbClr val="FF0000"/>
                </a:solidFill>
              </a:rPr>
              <a:t>о</a:t>
            </a:r>
            <a:r>
              <a:rPr lang="ru-RU" sz="2400" b="1" u="sng" dirty="0" smtClean="0">
                <a:solidFill>
                  <a:srgbClr val="002060"/>
                </a:solidFill>
              </a:rPr>
              <a:t>ренился </a:t>
            </a:r>
            <a:r>
              <a:rPr lang="ru-RU" sz="2400" b="1" dirty="0">
                <a:solidFill>
                  <a:srgbClr val="002060"/>
                </a:solidFill>
              </a:rPr>
              <a:t>(орфограмма «Правописание проверяемых безударных гласных в корне слова</a:t>
            </a:r>
            <a:r>
              <a:rPr lang="ru-RU" sz="2400" b="1" dirty="0" smtClean="0">
                <a:solidFill>
                  <a:srgbClr val="002060"/>
                </a:solidFill>
              </a:rPr>
              <a:t>»), заг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</a:rPr>
              <a:t>рел, скл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</a:rPr>
              <a:t>нение.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r>
              <a:rPr lang="ru-RU" sz="2400" b="1" dirty="0" smtClean="0">
                <a:solidFill>
                  <a:srgbClr val="002060"/>
                </a:solidFill>
              </a:rPr>
              <a:t>2. </a:t>
            </a:r>
            <a:r>
              <a:rPr lang="ru-RU" sz="2400" b="1" dirty="0">
                <a:solidFill>
                  <a:srgbClr val="002060"/>
                </a:solidFill>
              </a:rPr>
              <a:t>Р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>
                <a:solidFill>
                  <a:srgbClr val="002060"/>
                </a:solidFill>
              </a:rPr>
              <a:t>сток (слово-исключение</a:t>
            </a:r>
            <a:r>
              <a:rPr lang="ru-RU" sz="2400" b="1" dirty="0" smtClean="0">
                <a:solidFill>
                  <a:srgbClr val="002060"/>
                </a:solidFill>
              </a:rPr>
              <a:t>), выр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сти, водор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</a:rPr>
              <a:t>сли.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3. Вым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</a:rPr>
              <a:t>кшая рожь, пром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</a:rPr>
              <a:t>кать насквозь, обм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кнуть </a:t>
            </a:r>
            <a:r>
              <a:rPr lang="ru-RU" sz="2400" b="1" dirty="0">
                <a:solidFill>
                  <a:srgbClr val="002060"/>
                </a:solidFill>
              </a:rPr>
              <a:t>в воду («погружать в воду</a:t>
            </a:r>
            <a:r>
              <a:rPr lang="ru-RU" sz="2400" b="1" dirty="0" smtClean="0">
                <a:solidFill>
                  <a:srgbClr val="002060"/>
                </a:solidFill>
              </a:rPr>
              <a:t>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9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041439" cy="2097259"/>
          </a:xfrm>
        </p:spPr>
        <p:txBody>
          <a:bodyPr/>
          <a:lstStyle/>
          <a:p>
            <a:r>
              <a:rPr lang="ru-RU" b="1" dirty="0" smtClean="0"/>
              <a:t>Путешествие по стране Чередующихся гласных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9592" y="3284984"/>
            <a:ext cx="7467601" cy="280831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Цели:    повторить изученный материал;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            отработать правописные навыки на основе знания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            условий выбора гласных в корне с чередованием;            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воспитывать культуру общения и умения работать 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в коллективе.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cs305611.vk.me/u108469084/148252201/x_e9713f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270"/>
            <a:ext cx="1944216" cy="18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s00.infourok.ru/images/doc/70/85811/hello_html_m2d6ee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2055574" cy="16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2029213" cy="10081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100 км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1509" y="1700808"/>
            <a:ext cx="2049264" cy="10081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80 км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590" y="2996952"/>
            <a:ext cx="1983184" cy="10692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6</a:t>
            </a:r>
            <a:r>
              <a:rPr lang="ru-RU" sz="4400" b="1" dirty="0" smtClean="0">
                <a:solidFill>
                  <a:srgbClr val="002060"/>
                </a:solidFill>
              </a:rPr>
              <a:t>о км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589" y="4293096"/>
            <a:ext cx="2022152" cy="10332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40 км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6557" y="5604626"/>
            <a:ext cx="1983184" cy="972108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20 км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554777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без </a:t>
            </a:r>
            <a:r>
              <a:rPr lang="ru-RU" sz="4000" b="1" dirty="0"/>
              <a:t>ошибок 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3992" y="1850921"/>
            <a:ext cx="3172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1-2 ошибки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96403" y="3177643"/>
            <a:ext cx="3172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3-4 ошибки 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65972" y="4625062"/>
            <a:ext cx="3140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5-6 ошибок 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5661248"/>
            <a:ext cx="3140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7-8 ошибок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5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264245"/>
          </a:xfrm>
        </p:spPr>
        <p:txBody>
          <a:bodyPr/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Упражнение «Найди пару».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буквы.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словосочетания, соединив слова из обеих колонок.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080668"/>
              </p:ext>
            </p:extLst>
          </p:nvPr>
        </p:nvGraphicFramePr>
        <p:xfrm>
          <a:off x="395536" y="1700808"/>
          <a:ext cx="8280920" cy="2952328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4140027"/>
                <a:gridCol w="4140893"/>
              </a:tblGrid>
              <a:tr h="2952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chemeClr val="tx1"/>
                          </a:solidFill>
                          <a:effectLst/>
                        </a:rPr>
                        <a:t>ур</a:t>
                      </a: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..</a:t>
                      </a:r>
                      <a:r>
                        <a:rPr lang="ru-RU" sz="3600" dirty="0" err="1">
                          <a:solidFill>
                            <a:schemeClr val="tx1"/>
                          </a:solidFill>
                          <a:effectLst/>
                        </a:rPr>
                        <a:t>внение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chemeClr val="tx1"/>
                          </a:solidFill>
                          <a:effectLst/>
                        </a:rPr>
                        <a:t>возр</a:t>
                      </a: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..</a:t>
                      </a:r>
                      <a:r>
                        <a:rPr lang="ru-RU" sz="3600" dirty="0" err="1">
                          <a:solidFill>
                            <a:schemeClr val="tx1"/>
                          </a:solidFill>
                          <a:effectLst/>
                        </a:rPr>
                        <a:t>ст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chemeClr val="tx1"/>
                          </a:solidFill>
                          <a:effectLst/>
                        </a:rPr>
                        <a:t>р..сток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chemeClr val="tx1"/>
                          </a:solidFill>
                          <a:effectLst/>
                        </a:rPr>
                        <a:t>изл</a:t>
                      </a: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..</a:t>
                      </a:r>
                      <a:r>
                        <a:rPr lang="ru-RU" sz="3600" dirty="0" err="1">
                          <a:solidFill>
                            <a:schemeClr val="tx1"/>
                          </a:solidFill>
                          <a:effectLst/>
                        </a:rPr>
                        <a:t>жение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chemeClr val="tx1"/>
                          </a:solidFill>
                          <a:effectLst/>
                        </a:rPr>
                        <a:t>прик</a:t>
                      </a: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..</a:t>
                      </a:r>
                      <a:r>
                        <a:rPr lang="ru-RU" sz="3600" dirty="0" err="1">
                          <a:solidFill>
                            <a:schemeClr val="tx1"/>
                          </a:solidFill>
                          <a:effectLst/>
                        </a:rPr>
                        <a:t>сновение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школьный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решить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закончить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зеленый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почувствовать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5445224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Взаимопроверка по ключу.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501724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3</a:t>
            </a:r>
            <a:r>
              <a:rPr lang="ru-RU" sz="2400" b="1" dirty="0" smtClean="0">
                <a:solidFill>
                  <a:srgbClr val="00B050"/>
                </a:solidFill>
              </a:rPr>
              <a:t> минуты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Ключ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628800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р</a:t>
            </a:r>
            <a:r>
              <a:rPr lang="ru-RU" sz="3600" b="1" dirty="0" smtClean="0"/>
              <a:t>ешить ур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внение </a:t>
            </a:r>
          </a:p>
          <a:p>
            <a:pPr algn="ctr"/>
            <a:r>
              <a:rPr lang="ru-RU" sz="3600" b="1" dirty="0" smtClean="0"/>
              <a:t>школьный возр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ст </a:t>
            </a:r>
          </a:p>
          <a:p>
            <a:pPr algn="ctr"/>
            <a:r>
              <a:rPr lang="ru-RU" sz="3600" b="1" dirty="0" smtClean="0"/>
              <a:t>зеленый р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сток</a:t>
            </a:r>
          </a:p>
          <a:p>
            <a:pPr algn="ctr"/>
            <a:r>
              <a:rPr lang="ru-RU" sz="3600" b="1" dirty="0" smtClean="0"/>
              <a:t>закончить изл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жение </a:t>
            </a:r>
            <a:r>
              <a:rPr lang="ru-RU" sz="3600" b="1" dirty="0"/>
              <a:t>почувствовать </a:t>
            </a:r>
            <a:r>
              <a:rPr lang="ru-RU" sz="3600" b="1" dirty="0" smtClean="0"/>
              <a:t>прик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сновение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424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2029213" cy="10081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100 км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1509" y="1700808"/>
            <a:ext cx="2049264" cy="10081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80 км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590" y="2996952"/>
            <a:ext cx="1983184" cy="10692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6</a:t>
            </a:r>
            <a:r>
              <a:rPr lang="ru-RU" sz="4400" b="1" dirty="0" smtClean="0">
                <a:solidFill>
                  <a:srgbClr val="002060"/>
                </a:solidFill>
              </a:rPr>
              <a:t>о км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589" y="4293096"/>
            <a:ext cx="2022152" cy="10332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40 км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6557" y="5604626"/>
            <a:ext cx="1983184" cy="972108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20 км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554777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без </a:t>
            </a:r>
            <a:r>
              <a:rPr lang="ru-RU" sz="4000" b="1" dirty="0"/>
              <a:t>ошибок 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3992" y="1850921"/>
            <a:ext cx="3172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1-2 ошибки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96403" y="3177643"/>
            <a:ext cx="3172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3-4 ошибки 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65972" y="4625062"/>
            <a:ext cx="3140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5-6 ошибок 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5661248"/>
            <a:ext cx="3140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7-8 ошибок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874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4.3. </a:t>
            </a:r>
            <a:r>
              <a:rPr lang="ru-RU" sz="2400" b="1" dirty="0">
                <a:solidFill>
                  <a:srgbClr val="00B050"/>
                </a:solidFill>
              </a:rPr>
              <a:t>Найдите и выпишите все слова с ошибками, </a:t>
            </a:r>
            <a:r>
              <a:rPr lang="ru-RU" sz="2400" b="1" dirty="0" smtClean="0">
                <a:solidFill>
                  <a:srgbClr val="00B050"/>
                </a:solidFill>
              </a:rPr>
              <a:t>исправьте </a:t>
            </a:r>
            <a:r>
              <a:rPr lang="ru-RU" sz="2400" b="1" dirty="0">
                <a:solidFill>
                  <a:srgbClr val="00B050"/>
                </a:solidFill>
              </a:rPr>
              <a:t>их.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Лес </a:t>
            </a:r>
            <a:r>
              <a:rPr lang="ru-RU" sz="2400" b="1" dirty="0">
                <a:solidFill>
                  <a:srgbClr val="002060"/>
                </a:solidFill>
              </a:rPr>
              <a:t>был полон жизни, и его голоса заставляли мальчиков часто останавливаться, чутко прислушиваться. Догорала зоря. Солнце уже поднималось, нежно </a:t>
            </a:r>
            <a:r>
              <a:rPr lang="ru-RU" sz="2400" b="1" dirty="0" err="1">
                <a:solidFill>
                  <a:srgbClr val="002060"/>
                </a:solidFill>
              </a:rPr>
              <a:t>косалось</a:t>
            </a:r>
            <a:r>
              <a:rPr lang="ru-RU" sz="2400" b="1" dirty="0">
                <a:solidFill>
                  <a:srgbClr val="002060"/>
                </a:solidFill>
              </a:rPr>
              <a:t> стволов, зажигало </a:t>
            </a:r>
            <a:r>
              <a:rPr lang="ru-RU" sz="2400" b="1" dirty="0" err="1">
                <a:solidFill>
                  <a:srgbClr val="002060"/>
                </a:solidFill>
              </a:rPr>
              <a:t>гарячими</a:t>
            </a:r>
            <a:r>
              <a:rPr lang="ru-RU" sz="2400" b="1" dirty="0">
                <a:solidFill>
                  <a:srgbClr val="002060"/>
                </a:solidFill>
              </a:rPr>
              <a:t> бликами вершины крупных сосен, которые </a:t>
            </a:r>
            <a:r>
              <a:rPr lang="ru-RU" sz="2400" b="1" dirty="0" err="1">
                <a:solidFill>
                  <a:srgbClr val="002060"/>
                </a:solidFill>
              </a:rPr>
              <a:t>оденоко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расли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поляни</a:t>
            </a:r>
            <a:r>
              <a:rPr lang="ru-RU" sz="2400" b="1" dirty="0">
                <a:solidFill>
                  <a:srgbClr val="002060"/>
                </a:solidFill>
              </a:rPr>
              <a:t>. Под лучами </a:t>
            </a:r>
            <a:r>
              <a:rPr lang="ru-RU" sz="2400" b="1" dirty="0" err="1">
                <a:solidFill>
                  <a:srgbClr val="002060"/>
                </a:solidFill>
              </a:rPr>
              <a:t>блистела</a:t>
            </a:r>
            <a:r>
              <a:rPr lang="ru-RU" sz="2400" b="1" dirty="0">
                <a:solidFill>
                  <a:srgbClr val="002060"/>
                </a:solidFill>
              </a:rPr>
              <a:t> роса. </a:t>
            </a:r>
            <a:r>
              <a:rPr lang="ru-RU" sz="2400" b="1" dirty="0" err="1">
                <a:solidFill>
                  <a:srgbClr val="002060"/>
                </a:solidFill>
              </a:rPr>
              <a:t>Дразды</a:t>
            </a:r>
            <a:r>
              <a:rPr lang="ru-RU" sz="2400" b="1" dirty="0">
                <a:solidFill>
                  <a:srgbClr val="002060"/>
                </a:solidFill>
              </a:rPr>
              <a:t> сидели на макушках </a:t>
            </a:r>
            <a:r>
              <a:rPr lang="ru-RU" sz="2400" b="1" dirty="0" err="1">
                <a:solidFill>
                  <a:srgbClr val="002060"/>
                </a:solidFill>
              </a:rPr>
              <a:t>деревев</a:t>
            </a:r>
            <a:r>
              <a:rPr lang="ru-RU" sz="2400" b="1" dirty="0">
                <a:solidFill>
                  <a:srgbClr val="002060"/>
                </a:solidFill>
              </a:rPr>
              <a:t> и громко распивали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080120" cy="13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98623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5</a:t>
            </a:r>
            <a:r>
              <a:rPr lang="ru-RU" sz="2400" b="1" dirty="0" smtClean="0">
                <a:solidFill>
                  <a:srgbClr val="0070C0"/>
                </a:solidFill>
              </a:rPr>
              <a:t> минут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261" y="40466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Ключ.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	</a:t>
            </a:r>
            <a:r>
              <a:rPr lang="ru-RU" sz="3600" b="1" dirty="0" smtClean="0">
                <a:solidFill>
                  <a:srgbClr val="002060"/>
                </a:solidFill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>
                <a:solidFill>
                  <a:srgbClr val="002060"/>
                </a:solidFill>
              </a:rPr>
              <a:t>ря</a:t>
            </a:r>
            <a:r>
              <a:rPr lang="ru-RU" sz="3600" b="1" dirty="0">
                <a:solidFill>
                  <a:srgbClr val="002060"/>
                </a:solidFill>
              </a:rPr>
              <a:t>, к</a:t>
            </a:r>
            <a:r>
              <a:rPr lang="ru-RU" sz="3600" b="1" dirty="0">
                <a:solidFill>
                  <a:srgbClr val="FF0000"/>
                </a:solidFill>
              </a:rPr>
              <a:t>а</a:t>
            </a:r>
            <a:r>
              <a:rPr lang="ru-RU" sz="3600" b="1" dirty="0">
                <a:solidFill>
                  <a:srgbClr val="002060"/>
                </a:solidFill>
              </a:rPr>
              <a:t>салось, г</a:t>
            </a:r>
            <a:r>
              <a:rPr lang="ru-RU" sz="3600" b="1" dirty="0">
                <a:solidFill>
                  <a:srgbClr val="FF0000"/>
                </a:solidFill>
              </a:rPr>
              <a:t>о</a:t>
            </a:r>
            <a:r>
              <a:rPr lang="ru-RU" sz="3600" b="1" dirty="0">
                <a:solidFill>
                  <a:srgbClr val="002060"/>
                </a:solidFill>
              </a:rPr>
              <a:t>рячими, од</a:t>
            </a:r>
            <a:r>
              <a:rPr lang="ru-RU" sz="3600" b="1" dirty="0">
                <a:solidFill>
                  <a:srgbClr val="FF0000"/>
                </a:solidFill>
              </a:rPr>
              <a:t>и</a:t>
            </a:r>
            <a:r>
              <a:rPr lang="ru-RU" sz="3600" b="1" dirty="0">
                <a:solidFill>
                  <a:srgbClr val="002060"/>
                </a:solidFill>
              </a:rPr>
              <a:t>ноко, р</a:t>
            </a:r>
            <a:r>
              <a:rPr lang="ru-RU" sz="3600" b="1" dirty="0">
                <a:solidFill>
                  <a:srgbClr val="FF0000"/>
                </a:solidFill>
              </a:rPr>
              <a:t>о</a:t>
            </a:r>
            <a:r>
              <a:rPr lang="ru-RU" sz="3600" b="1" dirty="0">
                <a:solidFill>
                  <a:srgbClr val="002060"/>
                </a:solidFill>
              </a:rPr>
              <a:t>сли, на полян</a:t>
            </a:r>
            <a:r>
              <a:rPr lang="ru-RU" sz="3600" b="1" dirty="0">
                <a:solidFill>
                  <a:srgbClr val="FF0000"/>
                </a:solidFill>
              </a:rPr>
              <a:t>е</a:t>
            </a:r>
            <a:r>
              <a:rPr lang="ru-RU" sz="3600" b="1" dirty="0">
                <a:solidFill>
                  <a:srgbClr val="002060"/>
                </a:solidFill>
              </a:rPr>
              <a:t>, бл</a:t>
            </a:r>
            <a:r>
              <a:rPr lang="ru-RU" sz="3600" b="1" dirty="0">
                <a:solidFill>
                  <a:srgbClr val="FF0000"/>
                </a:solidFill>
              </a:rPr>
              <a:t>е</a:t>
            </a:r>
            <a:r>
              <a:rPr lang="ru-RU" sz="3600" b="1" dirty="0">
                <a:solidFill>
                  <a:srgbClr val="002060"/>
                </a:solidFill>
              </a:rPr>
              <a:t>стела, др</a:t>
            </a:r>
            <a:r>
              <a:rPr lang="ru-RU" sz="3600" b="1" dirty="0">
                <a:solidFill>
                  <a:srgbClr val="FF0000"/>
                </a:solidFill>
              </a:rPr>
              <a:t>о</a:t>
            </a:r>
            <a:r>
              <a:rPr lang="ru-RU" sz="3600" b="1" dirty="0">
                <a:solidFill>
                  <a:srgbClr val="002060"/>
                </a:solidFill>
              </a:rPr>
              <a:t>зды,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дерев</a:t>
            </a:r>
            <a:r>
              <a:rPr lang="ru-RU" sz="3600" b="1" dirty="0">
                <a:solidFill>
                  <a:srgbClr val="FF0000"/>
                </a:solidFill>
              </a:rPr>
              <a:t>ь</a:t>
            </a:r>
            <a:r>
              <a:rPr lang="ru-RU" sz="3600" b="1" dirty="0">
                <a:solidFill>
                  <a:srgbClr val="002060"/>
                </a:solidFill>
              </a:rPr>
              <a:t>ев, расп</a:t>
            </a:r>
            <a:r>
              <a:rPr lang="ru-RU" sz="3600" b="1" dirty="0">
                <a:solidFill>
                  <a:srgbClr val="FF0000"/>
                </a:solidFill>
              </a:rPr>
              <a:t>е</a:t>
            </a:r>
            <a:r>
              <a:rPr lang="ru-RU" sz="3600" b="1" dirty="0">
                <a:solidFill>
                  <a:srgbClr val="002060"/>
                </a:solidFill>
              </a:rPr>
              <a:t>вали.</a:t>
            </a:r>
          </a:p>
        </p:txBody>
      </p:sp>
    </p:spTree>
    <p:extLst>
      <p:ext uri="{BB962C8B-B14F-4D97-AF65-F5344CB8AC3E}">
        <p14:creationId xmlns:p14="http://schemas.microsoft.com/office/powerpoint/2010/main" val="26908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2029213" cy="10081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100 км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1509" y="1700808"/>
            <a:ext cx="2049264" cy="10081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80 км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590" y="2996952"/>
            <a:ext cx="1983184" cy="10692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6</a:t>
            </a:r>
            <a:r>
              <a:rPr lang="ru-RU" sz="4400" b="1" dirty="0" smtClean="0">
                <a:solidFill>
                  <a:srgbClr val="002060"/>
                </a:solidFill>
              </a:rPr>
              <a:t>о км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589" y="4293096"/>
            <a:ext cx="2022152" cy="10332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40 км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6557" y="5604626"/>
            <a:ext cx="1983184" cy="972108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20 км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554777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без </a:t>
            </a:r>
            <a:r>
              <a:rPr lang="ru-RU" sz="4000" b="1" dirty="0"/>
              <a:t>ошибок 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3992" y="1850921"/>
            <a:ext cx="3172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1-2 ошибки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96403" y="3177643"/>
            <a:ext cx="3172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3-4 ошибки 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65972" y="4625062"/>
            <a:ext cx="3140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5-6 ошибок 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5661248"/>
            <a:ext cx="3140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7-8 ошибок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21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20891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4.4. </a:t>
            </a:r>
            <a:r>
              <a:rPr lang="ru-RU" sz="3200" b="1" dirty="0">
                <a:solidFill>
                  <a:srgbClr val="00B050"/>
                </a:solidFill>
              </a:rPr>
              <a:t>Остров Творчества.</a:t>
            </a:r>
            <a:r>
              <a:rPr lang="ru-RU" sz="3200" dirty="0">
                <a:solidFill>
                  <a:srgbClr val="00B050"/>
                </a:solidFill>
              </a:rPr>
              <a:t>  </a:t>
            </a:r>
          </a:p>
          <a:p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sz="2400" dirty="0" smtClean="0"/>
              <a:t>Напишите </a:t>
            </a:r>
            <a:r>
              <a:rPr lang="ru-RU" sz="2400" dirty="0"/>
              <a:t>небольшой рассказ на одну из тем:  </a:t>
            </a:r>
            <a:r>
              <a:rPr lang="ru-RU" sz="2400" b="1" dirty="0">
                <a:solidFill>
                  <a:srgbClr val="002060"/>
                </a:solidFill>
              </a:rPr>
              <a:t>«За грибами», «За ягодами», «На рыбалке», «Прогулка в лес». </a:t>
            </a:r>
            <a:r>
              <a:rPr lang="ru-RU" sz="2400" dirty="0"/>
              <a:t>Используйте слова и сочетания слов в необходимой грамматической форме. На выполнение отводится 10 минут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Слова </a:t>
            </a:r>
            <a:r>
              <a:rPr lang="ru-RU" b="1" dirty="0">
                <a:solidFill>
                  <a:srgbClr val="002060"/>
                </a:solidFill>
              </a:rPr>
              <a:t>для справок: </a:t>
            </a:r>
            <a:r>
              <a:rPr lang="ru-RU" sz="2400" b="1" i="1" dirty="0"/>
              <a:t>предложить, подниматься, собираться, горизонт, заря, загораться, блестеть, равнина, пробираться через заросли, касаться ветки, низко наклоняться, выйти на … , выйти к .., выбирать, вынимать , зажигать, расстилать, интересное растение, умирать от зноя и жажды,  вытирать пот, гроза, непромокаемый, веселые песни. </a:t>
            </a:r>
            <a:endParaRPr lang="ru-RU" sz="2400" b="1" i="1" dirty="0">
              <a:effectLst/>
            </a:endParaRPr>
          </a:p>
        </p:txBody>
      </p:sp>
      <p:pic>
        <p:nvPicPr>
          <p:cNvPr id="4" name="betkhoven_-_melodiya_slyoz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404664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72200" y="52479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8 минут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7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Представление творческих работ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4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3529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Остров Обобщения</a:t>
            </a:r>
            <a:endParaRPr lang="ru-RU" sz="2800" dirty="0">
              <a:solidFill>
                <a:srgbClr val="00B050"/>
              </a:solidFill>
            </a:endParaRPr>
          </a:p>
          <a:p>
            <a:pPr lvl="0"/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Можно </a:t>
            </a:r>
            <a:r>
              <a:rPr lang="ru-RU" sz="2400" b="1" dirty="0"/>
              <a:t>ли подбирать к словам с чередующимися гласными в корнях проверочные слова? </a:t>
            </a:r>
            <a:endParaRPr lang="ru-RU" sz="2400" b="1" dirty="0" smtClean="0"/>
          </a:p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Нет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pPr lvl="0" algn="ctr"/>
            <a:endParaRPr lang="ru-RU" b="1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Чем отличается корень –</a:t>
            </a:r>
            <a:r>
              <a:rPr lang="ru-RU" sz="2400" b="1" dirty="0" err="1"/>
              <a:t>зар</a:t>
            </a:r>
            <a:r>
              <a:rPr lang="ru-RU" sz="2400" b="1" dirty="0"/>
              <a:t>-/-</a:t>
            </a:r>
            <a:r>
              <a:rPr lang="ru-RU" sz="2400" b="1" dirty="0" err="1"/>
              <a:t>зор</a:t>
            </a:r>
            <a:r>
              <a:rPr lang="ru-RU" sz="2400" b="1" dirty="0"/>
              <a:t>- от корней –гор-/-</a:t>
            </a:r>
            <a:r>
              <a:rPr lang="ru-RU" sz="2400" b="1" dirty="0" err="1"/>
              <a:t>гар</a:t>
            </a:r>
            <a:r>
              <a:rPr lang="ru-RU" sz="2400" b="1" dirty="0"/>
              <a:t>-, -</a:t>
            </a:r>
            <a:r>
              <a:rPr lang="ru-RU" sz="2400" b="1" dirty="0" err="1"/>
              <a:t>твор</a:t>
            </a:r>
            <a:r>
              <a:rPr lang="ru-RU" sz="2400" b="1" dirty="0"/>
              <a:t>-/-</a:t>
            </a:r>
            <a:r>
              <a:rPr lang="ru-RU" sz="2400" b="1" dirty="0" err="1"/>
              <a:t>твар</a:t>
            </a:r>
            <a:r>
              <a:rPr lang="ru-RU" sz="2400" b="1" dirty="0"/>
              <a:t>-, -клон-/-клан-? </a:t>
            </a:r>
            <a:endParaRPr lang="ru-RU" sz="2400" b="1" dirty="0" smtClean="0"/>
          </a:p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( </a:t>
            </a:r>
            <a:r>
              <a:rPr lang="ru-RU" b="1" dirty="0">
                <a:solidFill>
                  <a:srgbClr val="FF0000"/>
                </a:solidFill>
              </a:rPr>
              <a:t>Без ударения в корне –</a:t>
            </a:r>
            <a:r>
              <a:rPr lang="ru-RU" b="1" dirty="0" err="1">
                <a:solidFill>
                  <a:srgbClr val="FF0000"/>
                </a:solidFill>
              </a:rPr>
              <a:t>зар</a:t>
            </a:r>
            <a:r>
              <a:rPr lang="ru-RU" b="1" dirty="0">
                <a:solidFill>
                  <a:srgbClr val="FF0000"/>
                </a:solidFill>
              </a:rPr>
              <a:t>-/-</a:t>
            </a:r>
            <a:r>
              <a:rPr lang="ru-RU" b="1" dirty="0" err="1">
                <a:solidFill>
                  <a:srgbClr val="FF0000"/>
                </a:solidFill>
              </a:rPr>
              <a:t>зор</a:t>
            </a:r>
            <a:r>
              <a:rPr lang="ru-RU" b="1" dirty="0">
                <a:solidFill>
                  <a:srgbClr val="FF0000"/>
                </a:solidFill>
              </a:rPr>
              <a:t>-  </a:t>
            </a:r>
            <a:r>
              <a:rPr lang="ru-RU" b="1" dirty="0" smtClean="0">
                <a:solidFill>
                  <a:srgbClr val="FF0000"/>
                </a:solidFill>
              </a:rPr>
              <a:t>пишется </a:t>
            </a:r>
            <a:r>
              <a:rPr lang="ru-RU" b="1" dirty="0">
                <a:solidFill>
                  <a:srgbClr val="FF0000"/>
                </a:solidFill>
              </a:rPr>
              <a:t>а, 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а </a:t>
            </a:r>
            <a:r>
              <a:rPr lang="ru-RU" b="1" dirty="0">
                <a:solidFill>
                  <a:srgbClr val="FF0000"/>
                </a:solidFill>
              </a:rPr>
              <a:t>остальных корнях – о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pPr lvl="0" algn="ctr"/>
            <a:endParaRPr lang="ru-RU" b="1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Назовите корни, правописание которых зависит от значения. </a:t>
            </a:r>
            <a:endParaRPr lang="ru-RU" sz="2400" b="1" dirty="0" smtClean="0"/>
          </a:p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(-</a:t>
            </a:r>
            <a:r>
              <a:rPr lang="ru-RU" b="1" dirty="0">
                <a:solidFill>
                  <a:srgbClr val="FF0000"/>
                </a:solidFill>
              </a:rPr>
              <a:t>мак-/-мок-, -</a:t>
            </a:r>
            <a:r>
              <a:rPr lang="ru-RU" b="1" dirty="0" err="1">
                <a:solidFill>
                  <a:srgbClr val="FF0000"/>
                </a:solidFill>
              </a:rPr>
              <a:t>равн</a:t>
            </a:r>
            <a:r>
              <a:rPr lang="ru-RU" b="1" dirty="0">
                <a:solidFill>
                  <a:srgbClr val="FF0000"/>
                </a:solidFill>
              </a:rPr>
              <a:t>-/</a:t>
            </a:r>
            <a:r>
              <a:rPr lang="ru-RU" b="1" dirty="0" err="1">
                <a:solidFill>
                  <a:srgbClr val="FF0000"/>
                </a:solidFill>
              </a:rPr>
              <a:t>ровн</a:t>
            </a: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pPr lvl="0" algn="ctr"/>
            <a:endParaRPr lang="ru-RU" b="1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Какая подсказка содержится в корнях -</a:t>
            </a:r>
            <a:r>
              <a:rPr lang="ru-RU" sz="2400" b="1" dirty="0" err="1"/>
              <a:t>раст</a:t>
            </a:r>
            <a:r>
              <a:rPr lang="ru-RU" sz="2400" b="1" dirty="0"/>
              <a:t>-/-</a:t>
            </a:r>
            <a:r>
              <a:rPr lang="ru-RU" sz="2400" b="1" dirty="0" err="1" smtClean="0"/>
              <a:t>ращ</a:t>
            </a:r>
            <a:r>
              <a:rPr lang="ru-RU" sz="2400" b="1" dirty="0" smtClean="0"/>
              <a:t>-/</a:t>
            </a:r>
          </a:p>
          <a:p>
            <a:pPr lvl="0"/>
            <a:r>
              <a:rPr lang="ru-RU" sz="2400" b="1" dirty="0" smtClean="0"/>
              <a:t>-</a:t>
            </a:r>
            <a:r>
              <a:rPr lang="ru-RU" sz="2400" b="1" dirty="0"/>
              <a:t>рос-, -лаг-/-лож-</a:t>
            </a:r>
            <a:r>
              <a:rPr lang="ru-RU" sz="2400" b="1" dirty="0" smtClean="0"/>
              <a:t>?</a:t>
            </a:r>
          </a:p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(последняя буква корня)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Правила работы в группе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1700808"/>
            <a:ext cx="7467600" cy="395133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Говорите по очереди.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00B050"/>
                </a:solidFill>
              </a:rPr>
              <a:t>Не перебивайте друг друга.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rgbClr val="FF6600"/>
                </a:solidFill>
              </a:rPr>
              <a:t>Мысли каждого являются важными для достижения общего результата.</a:t>
            </a:r>
            <a:endParaRPr lang="ru-RU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Кто же победитель?</a:t>
            </a:r>
            <a:endParaRPr lang="ru-RU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 b="9056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«Пантомима»</a:t>
            </a:r>
            <a:br>
              <a:rPr lang="ru-RU" b="1" dirty="0" smtClean="0"/>
            </a:br>
            <a:r>
              <a:rPr lang="ru-RU" sz="2400" b="1" dirty="0" smtClean="0">
                <a:solidFill>
                  <a:srgbClr val="00B050"/>
                </a:solidFill>
              </a:rPr>
              <a:t>(</a:t>
            </a:r>
            <a:r>
              <a:rPr lang="ru-RU" sz="2400" dirty="0" smtClean="0">
                <a:solidFill>
                  <a:srgbClr val="00B050"/>
                </a:solidFill>
              </a:rPr>
              <a:t> </a:t>
            </a:r>
            <a:r>
              <a:rPr lang="ru-RU" sz="2400" b="1" dirty="0" smtClean="0">
                <a:solidFill>
                  <a:srgbClr val="00B050"/>
                </a:solidFill>
              </a:rPr>
              <a:t>Жест, выразительное телодвижение, служащее средством объяснения, разговора)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24" y="2244617"/>
            <a:ext cx="3048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0"/>
          <a:stretch/>
        </p:blipFill>
        <p:spPr bwMode="auto">
          <a:xfrm>
            <a:off x="5076056" y="4209091"/>
            <a:ext cx="3105307" cy="229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96336" y="260648"/>
            <a:ext cx="1394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Рефлексия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150" name="Picture 6" descr="https://im3-tub-by.yandex.net/i?id=6bc54c88168a3cc0ca90ddedf250183f&amp;n=33&amp;h=190&amp;w=2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2638425" cy="1809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1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«Кто ничего не изучает, тот вечно хнычет и скучает!»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49" y="2038350"/>
            <a:ext cx="5922701" cy="39512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1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3096344" cy="19442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100 км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404664"/>
            <a:ext cx="3096344" cy="19442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80 км</a:t>
            </a: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564904"/>
            <a:ext cx="3096344" cy="1944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6</a:t>
            </a:r>
            <a:r>
              <a:rPr lang="ru-RU" sz="6000" b="1" dirty="0" smtClean="0">
                <a:solidFill>
                  <a:srgbClr val="002060"/>
                </a:solidFill>
              </a:rPr>
              <a:t>о км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662064"/>
            <a:ext cx="3096344" cy="19442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40 км</a:t>
            </a:r>
            <a:endParaRPr lang="ru-RU" sz="6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624205"/>
            <a:ext cx="3096344" cy="1944216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20 км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4008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288" y="188640"/>
            <a:ext cx="8041440" cy="976213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Лингвистическая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разминка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3915" y="1124744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1. В каком слове произносится звук [с]?</a:t>
            </a:r>
            <a:endParaRPr lang="ru-RU" sz="2000" dirty="0"/>
          </a:p>
          <a:p>
            <a:r>
              <a:rPr lang="ru-RU" sz="2000" dirty="0"/>
              <a:t>1) Сдоба; 2) каприз; 3) расчет; 4) полозья; 5) сжигать.</a:t>
            </a:r>
          </a:p>
          <a:p>
            <a:r>
              <a:rPr lang="ru-RU" sz="2000" b="1" dirty="0"/>
              <a:t>2. Укажите слово, значение которого зависит от постановки </a:t>
            </a:r>
            <a:endParaRPr lang="ru-RU" sz="2000" dirty="0"/>
          </a:p>
          <a:p>
            <a:r>
              <a:rPr lang="ru-RU" sz="2000" b="1" dirty="0"/>
              <a:t>ударения.</a:t>
            </a:r>
            <a:endParaRPr lang="ru-RU" sz="2000" dirty="0"/>
          </a:p>
          <a:p>
            <a:r>
              <a:rPr lang="ru-RU" sz="2000" dirty="0"/>
              <a:t>1) Алфавит; 2) атлас; 3) газопровод; 4) документ.</a:t>
            </a:r>
          </a:p>
          <a:p>
            <a:r>
              <a:rPr lang="ru-RU" sz="2000" b="1" dirty="0"/>
              <a:t>3. В какой паре слова не являются однокоренными?</a:t>
            </a:r>
            <a:endParaRPr lang="ru-RU" sz="2000" dirty="0"/>
          </a:p>
          <a:p>
            <a:r>
              <a:rPr lang="ru-RU" sz="2000" dirty="0"/>
              <a:t>1) Исцеление – целебный; 2) поднос – переносица; 3) подножка – </a:t>
            </a:r>
          </a:p>
          <a:p>
            <a:r>
              <a:rPr lang="ru-RU" sz="2000" dirty="0"/>
              <a:t>ноги; 4) сложить – предлагать; 5) прицельный – целиться.</a:t>
            </a:r>
          </a:p>
          <a:p>
            <a:r>
              <a:rPr lang="ru-RU" sz="2000" b="1" dirty="0"/>
              <a:t>4. В каком слове приставка выделена правильно?</a:t>
            </a:r>
            <a:endParaRPr lang="ru-RU" sz="2000" dirty="0"/>
          </a:p>
          <a:p>
            <a:r>
              <a:rPr lang="ru-RU" sz="2000" dirty="0"/>
              <a:t>1) У-нести; 2) у-</a:t>
            </a:r>
            <a:r>
              <a:rPr lang="ru-RU" sz="2000" dirty="0" err="1"/>
              <a:t>раган</a:t>
            </a:r>
            <a:r>
              <a:rPr lang="ru-RU" sz="2000" dirty="0"/>
              <a:t>; 3) с-</a:t>
            </a:r>
            <a:r>
              <a:rPr lang="ru-RU" sz="2000" dirty="0" err="1"/>
              <a:t>поришь</a:t>
            </a:r>
            <a:r>
              <a:rPr lang="ru-RU" sz="2000" dirty="0"/>
              <a:t>; 4) </a:t>
            </a:r>
            <a:r>
              <a:rPr lang="ru-RU" sz="2000" dirty="0" err="1"/>
              <a:t>по-досиновик</a:t>
            </a:r>
            <a:r>
              <a:rPr lang="ru-RU" sz="2000" dirty="0"/>
              <a:t>; 5) подо-</a:t>
            </a:r>
            <a:r>
              <a:rPr lang="ru-RU" sz="2000" dirty="0" err="1"/>
              <a:t>рожник</a:t>
            </a:r>
            <a:r>
              <a:rPr lang="ru-RU" sz="2000" dirty="0"/>
              <a:t>.</a:t>
            </a:r>
          </a:p>
          <a:p>
            <a:r>
              <a:rPr lang="ru-RU" sz="2000" b="1" dirty="0"/>
              <a:t>5. Найдите предложение, в котором допущена пунктуационная ошибка.</a:t>
            </a:r>
            <a:endParaRPr lang="ru-RU" sz="2000" dirty="0"/>
          </a:p>
          <a:p>
            <a:r>
              <a:rPr lang="ru-RU" sz="2000" dirty="0"/>
              <a:t>1) Женя положила на край стола телеграмму, и вышла из комнаты.</a:t>
            </a:r>
          </a:p>
          <a:p>
            <a:r>
              <a:rPr lang="ru-RU" sz="2000" dirty="0"/>
              <a:t>2) Красивый пейзаж вызывает у людей радостное чувство, отвлекает </a:t>
            </a:r>
          </a:p>
          <a:p>
            <a:r>
              <a:rPr lang="ru-RU" sz="2000" dirty="0"/>
              <a:t>от грустных мыслей.</a:t>
            </a:r>
          </a:p>
          <a:p>
            <a:r>
              <a:rPr lang="ru-RU" sz="2000" dirty="0"/>
              <a:t>4) Ветер гнал к веранде кучу листьев, и теперь они лежали маленькой горкой.</a:t>
            </a:r>
            <a:endParaRPr lang="ru-RU" sz="2000" dirty="0">
              <a:effectLst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4005"/>
            <a:ext cx="2003322" cy="133650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7400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3 минуты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9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3228632" cy="472157"/>
          </a:xfrm>
        </p:spPr>
        <p:txBody>
          <a:bodyPr/>
          <a:lstStyle/>
          <a:p>
            <a:r>
              <a:rPr lang="ru-RU" b="1" dirty="0"/>
              <a:t>К</a:t>
            </a:r>
            <a:r>
              <a:rPr lang="ru-RU" b="1" dirty="0" smtClean="0"/>
              <a:t>люч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1. 2) каприз</a:t>
            </a:r>
          </a:p>
          <a:p>
            <a:r>
              <a:rPr lang="ru-RU" sz="3200" dirty="0"/>
              <a:t>2. 2) атлас</a:t>
            </a:r>
          </a:p>
          <a:p>
            <a:r>
              <a:rPr lang="ru-RU" sz="3200" dirty="0"/>
              <a:t>3. 2) поднос - переносица</a:t>
            </a:r>
          </a:p>
          <a:p>
            <a:r>
              <a:rPr lang="ru-RU" sz="3200" dirty="0"/>
              <a:t>4. 1) у-нести</a:t>
            </a:r>
          </a:p>
          <a:p>
            <a:r>
              <a:rPr lang="ru-RU" sz="3200" dirty="0"/>
              <a:t>5. 1) Женя положила на край стола телеграмму и вышла из комнаты.</a:t>
            </a:r>
            <a:endParaRPr lang="ru-RU" sz="32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15719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 каждое правильно выполненное задание – красная карточка.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66" y="260648"/>
            <a:ext cx="2158698" cy="14401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77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0573"/>
            <a:ext cx="7632847" cy="84814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Остров «Вспомни правило!»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7" y="1196752"/>
            <a:ext cx="83529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	Распределите </a:t>
            </a:r>
            <a:r>
              <a:rPr lang="ru-RU" sz="2000" b="1" dirty="0"/>
              <a:t>корни с чередующимися гласными в домики </a:t>
            </a:r>
            <a:r>
              <a:rPr lang="ru-RU" sz="2000" b="1" dirty="0" smtClean="0"/>
              <a:t>в зависимости </a:t>
            </a:r>
            <a:r>
              <a:rPr lang="ru-RU" sz="2000" b="1" dirty="0"/>
              <a:t>от условий правописания чередующейся гласной. Перед вами карточки со словами, которые послужат вам подсказкой. На выполнение задания 5 минут.</a:t>
            </a:r>
          </a:p>
          <a:p>
            <a:r>
              <a:rPr lang="ru-RU" sz="2000" dirty="0" smtClean="0"/>
              <a:t>	</a:t>
            </a:r>
            <a:r>
              <a:rPr lang="ru-RU" sz="2000" b="1" i="1" dirty="0" smtClean="0">
                <a:solidFill>
                  <a:srgbClr val="0070C0"/>
                </a:solidFill>
              </a:rPr>
              <a:t>Возраст</a:t>
            </a:r>
            <a:r>
              <a:rPr lang="ru-RU" sz="2000" b="1" i="1" dirty="0">
                <a:solidFill>
                  <a:srgbClr val="0070C0"/>
                </a:solidFill>
              </a:rPr>
              <a:t>, прикасаться, подпирать, наклониться, подровнять ряды,  перетереть, замереть, подбирать, подгорать, блестеть, прискакать, сложение, сжигать, заря, загорелый, вымокнуть, расстелить, творить, отдирать, вычитать.</a:t>
            </a:r>
          </a:p>
          <a:p>
            <a:r>
              <a:rPr lang="ru-RU" sz="2000" dirty="0"/>
              <a:t>	</a:t>
            </a: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639499" y="4078819"/>
            <a:ext cx="3212422" cy="2568402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Команда «Растишка</a:t>
            </a:r>
            <a:r>
              <a:rPr lang="ru-RU" sz="2800" b="1" dirty="0" smtClean="0">
                <a:solidFill>
                  <a:srgbClr val="FF0000"/>
                </a:solidFill>
              </a:rPr>
              <a:t>»: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>
                <a:solidFill>
                  <a:srgbClr val="FF0000"/>
                </a:solidFill>
              </a:rPr>
              <a:t>От ударения»,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>
                <a:solidFill>
                  <a:srgbClr val="FF0000"/>
                </a:solidFill>
              </a:rPr>
              <a:t>От последней гласной корня».</a:t>
            </a:r>
          </a:p>
          <a:p>
            <a:pPr algn="ctr"/>
            <a:endParaRPr lang="ru-RU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5004048" y="4078819"/>
            <a:ext cx="3528392" cy="2568402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Команда «Непоседы</a:t>
            </a:r>
            <a:r>
              <a:rPr lang="ru-RU" sz="2800" b="1" dirty="0" smtClean="0">
                <a:solidFill>
                  <a:srgbClr val="FF0000"/>
                </a:solidFill>
              </a:rPr>
              <a:t>»: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«От наличия суффикса –а-», «От значения».</a:t>
            </a:r>
          </a:p>
          <a:p>
            <a:pPr algn="ctr"/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735087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Чередующиеся гласные в корнях слов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7400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5</a:t>
            </a:r>
            <a:r>
              <a:rPr lang="ru-RU" sz="2400" b="1" dirty="0" smtClean="0">
                <a:solidFill>
                  <a:srgbClr val="00B050"/>
                </a:solidFill>
              </a:rPr>
              <a:t> минут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41440" cy="688181"/>
          </a:xfrm>
        </p:spPr>
        <p:txBody>
          <a:bodyPr/>
          <a:lstStyle/>
          <a:p>
            <a:pPr algn="l"/>
            <a:r>
              <a:rPr lang="ru-RU" b="1" dirty="0" smtClean="0"/>
              <a:t>Ключ </a:t>
            </a:r>
            <a:r>
              <a:rPr lang="ru-RU" sz="3200" dirty="0" smtClean="0"/>
              <a:t>(взаимопроверка)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95044"/>
              </p:ext>
            </p:extLst>
          </p:nvPr>
        </p:nvGraphicFramePr>
        <p:xfrm>
          <a:off x="179512" y="836712"/>
          <a:ext cx="8856985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568"/>
                <a:gridCol w="2418462"/>
                <a:gridCol w="2121672"/>
                <a:gridCol w="2307283"/>
              </a:tblGrid>
              <a:tr h="877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От ударения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От последней согласной корня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От наличия суффикса –а-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От значения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667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-клон-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-клан-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-гор-/-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гар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зар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-/-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зор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твор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твар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раст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-/-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ращ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-рос-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-скак-/-</a:t>
                      </a:r>
                      <a:r>
                        <a:rPr lang="ru-RU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скоч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-лаг-/-лож-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кас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-/-кос-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-пир-/-пер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-тир-/-тер-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-мир-/-мер-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бир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-/-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блист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блест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-жиг-/-жег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стил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-/-стел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дир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-/-дер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чит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-/-чет-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ровн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/-</a:t>
                      </a:r>
                      <a:r>
                        <a:rPr lang="ru-RU" sz="2400" b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равн-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-мок-/-мак- 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3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209</TotalTime>
  <Words>1054</Words>
  <Application>Microsoft Office PowerPoint</Application>
  <PresentationFormat>Экран (4:3)</PresentationFormat>
  <Paragraphs>229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Sketchbook</vt:lpstr>
      <vt:lpstr>Правописание чередующихся гласных а-о в корнях слов</vt:lpstr>
      <vt:lpstr>Путешествие по стране Чередующихся гласных</vt:lpstr>
      <vt:lpstr>Правила работы в группе</vt:lpstr>
      <vt:lpstr>«Кто ничего не изучает, тот вечно хнычет и скучает!» </vt:lpstr>
      <vt:lpstr>Презентация PowerPoint</vt:lpstr>
      <vt:lpstr>Лингвистическая  разминка</vt:lpstr>
      <vt:lpstr>Ключ</vt:lpstr>
      <vt:lpstr>Остров «Вспомни правило!»</vt:lpstr>
      <vt:lpstr>Ключ (взаимопроверка)</vt:lpstr>
      <vt:lpstr>Презентация PowerPoint</vt:lpstr>
      <vt:lpstr>Остров Вопросов За правильный ответ –  красная карточка.</vt:lpstr>
      <vt:lpstr>Презентация PowerPoint</vt:lpstr>
      <vt:lpstr>Презентация PowerPoint</vt:lpstr>
      <vt:lpstr>ФИЗКУЛЬТМИНУТКА  для глаз</vt:lpstr>
      <vt:lpstr>Презентация PowerPoint</vt:lpstr>
      <vt:lpstr>Презентация PowerPoint</vt:lpstr>
      <vt:lpstr>Презентация PowerPoint</vt:lpstr>
      <vt:lpstr>Остров Грамотности</vt:lpstr>
      <vt:lpstr>Ключ </vt:lpstr>
      <vt:lpstr>Презентация PowerPoint</vt:lpstr>
      <vt:lpstr>4.2. Упражнение «Найди пару». Вставьте пропущенные буквы. Составьте словосочетания, соединив слова из обеих колонок. </vt:lpstr>
      <vt:lpstr>Ключ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Представление творческих работ</vt:lpstr>
      <vt:lpstr>Презентация PowerPoint</vt:lpstr>
      <vt:lpstr>Кто же победитель?</vt:lpstr>
      <vt:lpstr>«Пантомима» ( Жест, выразительное телодвижение, служащее средством объяснения, разговора)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чередующихся гласных а-о в корнях слов</dc:title>
  <dc:creator>User</dc:creator>
  <cp:lastModifiedBy>User</cp:lastModifiedBy>
  <cp:revision>21</cp:revision>
  <cp:lastPrinted>2015-11-10T16:22:22Z</cp:lastPrinted>
  <dcterms:created xsi:type="dcterms:W3CDTF">2015-11-08T13:31:56Z</dcterms:created>
  <dcterms:modified xsi:type="dcterms:W3CDTF">2015-11-10T16:28:00Z</dcterms:modified>
</cp:coreProperties>
</file>