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69" r:id="rId5"/>
    <p:sldId id="259" r:id="rId6"/>
    <p:sldId id="262" r:id="rId7"/>
    <p:sldId id="270" r:id="rId8"/>
    <p:sldId id="260" r:id="rId9"/>
    <p:sldId id="267" r:id="rId10"/>
    <p:sldId id="263" r:id="rId11"/>
    <p:sldId id="271" r:id="rId12"/>
    <p:sldId id="266" r:id="rId13"/>
    <p:sldId id="272" r:id="rId14"/>
    <p:sldId id="265" r:id="rId15"/>
    <p:sldId id="273" r:id="rId16"/>
    <p:sldId id="26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CC00"/>
    <a:srgbClr val="CCFF33"/>
    <a:srgbClr val="D014A8"/>
    <a:srgbClr val="3333FF"/>
    <a:srgbClr val="00CC66"/>
    <a:srgbClr val="C222A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471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263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114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392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893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341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654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447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599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743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644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2507D-1FA8-430E-826E-5744F8F27C9A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A4F64-9B86-48D6-959E-9CE4E4CAB2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660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2429" y="321973"/>
            <a:ext cx="11088708" cy="1468190"/>
          </a:xfrm>
        </p:spPr>
        <p:txBody>
          <a:bodyPr>
            <a:normAutofit/>
          </a:bodyPr>
          <a:lstStyle/>
          <a:p>
            <a:r>
              <a:rPr lang="ru-RU" sz="25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Аддзел</a:t>
            </a:r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адукацыі</a:t>
            </a:r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5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Жлобінскага</a:t>
            </a:r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райвыканкама</a:t>
            </a:r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Дзяржаўная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ўстанова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адукацыі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Сярэдняя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№7 </a:t>
            </a:r>
            <a:r>
              <a:rPr lang="ru-RU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г.Жлобіна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500" b="1" dirty="0"/>
              <a:t/>
            </a:r>
            <a:br>
              <a:rPr lang="ru-RU" sz="2500" b="1" dirty="0"/>
            </a:br>
            <a:endParaRPr lang="ru-RU" sz="25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429" y="2380342"/>
            <a:ext cx="11178861" cy="4238171"/>
          </a:xfrm>
        </p:spPr>
        <p:txBody>
          <a:bodyPr>
            <a:normAutofit fontScale="92500" lnSpcReduction="20000"/>
          </a:bodyPr>
          <a:lstStyle/>
          <a:p>
            <a:r>
              <a:rPr lang="be-BY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МЕТАД “ПЯЦЬ ПАЛЬЦАЎ” </a:t>
            </a:r>
            <a:endParaRPr lang="ru-RU" sz="4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e-BY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be-BY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сродак візуалізацыі вучэбнай інфармацыі </a:t>
            </a:r>
          </a:p>
          <a:p>
            <a:r>
              <a:rPr lang="be-BY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ўроках беларускай мовы </a:t>
            </a:r>
          </a:p>
          <a:p>
            <a:r>
              <a:rPr lang="be-BY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фарміраванн</a:t>
            </a:r>
            <a:r>
              <a:rPr lang="be-BY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якасных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ведаў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вучняў</a:t>
            </a:r>
            <a:endParaRPr lang="ru-RU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e-BY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r"/>
            <a:endParaRPr lang="be-BY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e-BY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Сяліцкая 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Таццяна  Георгіеўна,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настаўнік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беларускай мовы і 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літаратуры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вышэйшай  катэгорыі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934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665" y="133170"/>
            <a:ext cx="10782300" cy="117962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Агульнае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значэнне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займенніка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4" name="Объект 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duotone>
              <a:prstClr val="black"/>
              <a:schemeClr val="tx1">
                <a:lumMod val="85000"/>
                <a:lumOff val="15000"/>
                <a:tint val="45000"/>
                <a:satMod val="400000"/>
              </a:schemeClr>
            </a:duotone>
            <a:lum bright="-20000" contrast="40000"/>
          </a:blip>
          <a:srcRect r="23886"/>
          <a:stretch/>
        </p:blipFill>
        <p:spPr>
          <a:xfrm>
            <a:off x="1024985" y="1690687"/>
            <a:ext cx="9099176" cy="4588307"/>
          </a:xfrm>
          <a:prstGeom prst="rect">
            <a:avLst/>
          </a:prstGeom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057900" y="2025134"/>
            <a:ext cx="3848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ЗАЙМЕННІК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74573" y="2938521"/>
            <a:ext cx="2894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УКАЗВАЕ</a:t>
            </a:r>
            <a:r>
              <a:rPr lang="ru-RU" sz="1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77230" y="3851908"/>
            <a:ext cx="2033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ПРАДМЕТ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01113" y="4465251"/>
            <a:ext cx="1840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ПРЫМЕТУ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91000" y="5170897"/>
            <a:ext cx="2400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808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КОЛЬКАСЦЬ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463118" y="3851908"/>
            <a:ext cx="44627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</a:t>
            </a:r>
            <a:r>
              <a:rPr lang="be-BY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ЗАМЯНЯЕ  </a:t>
            </a:r>
            <a:r>
              <a:rPr lang="be-BY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НАЗОЎНІК</a:t>
            </a:r>
            <a:endParaRPr lang="ru-RU" sz="24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59682" y="4534462"/>
            <a:ext cx="4940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</a:t>
            </a:r>
            <a:r>
              <a:rPr lang="be-BY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ЗАМЯНЯЕ   </a:t>
            </a:r>
            <a:r>
              <a:rPr lang="be-BY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ПРЫМЕТНІК</a:t>
            </a:r>
            <a:r>
              <a:rPr lang="be-BY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59682" y="5272137"/>
            <a:ext cx="4666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</a:t>
            </a:r>
            <a:r>
              <a:rPr lang="be-BY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ЗАМЯНЯЕ   </a:t>
            </a:r>
            <a:r>
              <a:rPr lang="be-BY" sz="2400" b="1" u="sng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ЛІЧЭБНІК</a:t>
            </a:r>
            <a:r>
              <a:rPr lang="be-BY" sz="24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61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e-BY" sz="2800" b="1" dirty="0" smtClean="0"/>
              <a:t>Прымяненне на практыцы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6841" y="1177159"/>
            <a:ext cx="11487807" cy="4999804"/>
          </a:xfrm>
        </p:spPr>
        <p:txBody>
          <a:bodyPr>
            <a:normAutofit/>
          </a:bodyPr>
          <a:lstStyle/>
          <a:p>
            <a:r>
              <a:rPr lang="be-BY" dirty="0" smtClean="0"/>
              <a:t>Эфектыўным з’яўляецца выкарыстанне  апорных схем і пры арганізацыі паўтарэння тэарэтычнага матэрыялу пры падрыхтоўцы вучняў старэйшых класаў да выпускных экзаменаў і цэнтралізаванага тэсціравання. Апорныя схемы дазваляюць  якасна правесці актуалізацыю і сістэматызацыю ведаў за некалькі хвілін. Калі  выкарыстанне апорных схем у рабоце з вучнямі з’яўляецца сістэмным, то вучням старэйшых класаў многія з іх ўжо добра вядомы, таму ўзнавіць веды няцяжка. Напрыклад, у апорнай схеме “Часціны мовы”, якую я загадзя раздрукоўваю,  апускаюцца  некаторыя  элементы, якія вучням неабходна успомніць і самастойна ўпісаць. Па выбары настаўніка можна апусціць назвы часцін мовы, можна пытанні, можна прыклады.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60693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Часціны мовы       10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7"/>
          <p:cNvPicPr>
            <a:picLocks noGrp="1"/>
          </p:cNvPicPr>
          <p:nvPr>
            <p:ph sz="half"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381" y="1054249"/>
            <a:ext cx="5825473" cy="5679325"/>
          </a:xfrm>
          <a:prstGeom prst="rect">
            <a:avLst/>
          </a:prstGeom>
          <a:solidFill>
            <a:srgbClr val="FF33CC"/>
          </a:solidFill>
        </p:spPr>
      </p:pic>
      <p:sp>
        <p:nvSpPr>
          <p:cNvPr id="8" name="Прямоугольник 7"/>
          <p:cNvSpPr/>
          <p:nvPr/>
        </p:nvSpPr>
        <p:spPr>
          <a:xfrm rot="21367859">
            <a:off x="101149" y="2339787"/>
            <a:ext cx="12347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2000" b="1" cap="none" spc="0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Назоўнік</a:t>
            </a:r>
            <a:endParaRPr lang="ru-RU" sz="2000" b="1" cap="none" spc="0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9708231">
            <a:off x="379238" y="3057727"/>
            <a:ext cx="678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0" cap="none" spc="0" dirty="0" err="1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en-US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e-BY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be-BY" b="0" cap="none" spc="0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1293" y="1368774"/>
            <a:ext cx="15071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0"/>
                <a:solidFill>
                  <a:srgbClr val="D0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Прыметнік</a:t>
            </a:r>
            <a:endParaRPr lang="ru-RU" sz="2000" b="1" cap="none" spc="0" dirty="0">
              <a:ln w="0"/>
              <a:solidFill>
                <a:srgbClr val="D0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93842" y="2302122"/>
            <a:ext cx="6591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dirty="0">
                <a:ln w="0"/>
                <a:solidFill>
                  <a:srgbClr val="D0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b="0" cap="none" spc="0" dirty="0" err="1" smtClean="0">
                <a:ln w="0"/>
                <a:solidFill>
                  <a:srgbClr val="D0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</a:t>
            </a:r>
            <a:r>
              <a:rPr lang="en-US" b="0" cap="none" spc="0" dirty="0" smtClean="0">
                <a:ln w="0"/>
                <a:solidFill>
                  <a:srgbClr val="D0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b="0" cap="none" spc="0" dirty="0" smtClean="0">
                <a:ln w="0"/>
                <a:solidFill>
                  <a:srgbClr val="D0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b="0" cap="none" spc="0" dirty="0" err="1" smtClean="0">
                <a:ln w="0"/>
                <a:solidFill>
                  <a:srgbClr val="D0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чый</a:t>
            </a:r>
            <a:r>
              <a:rPr lang="en-US" sz="1400" b="0" cap="none" spc="0" dirty="0" smtClean="0">
                <a:ln w="0"/>
                <a:solidFill>
                  <a:srgbClr val="D014A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400" b="0" cap="none" spc="0" dirty="0">
              <a:ln w="0"/>
              <a:solidFill>
                <a:srgbClr val="D014A8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58937" y="925593"/>
            <a:ext cx="130380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Лічэбнік</a:t>
            </a:r>
            <a:endParaRPr lang="ru-RU" b="1" cap="none" spc="0" dirty="0">
              <a:ln w="0"/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2345715" y="2497903"/>
            <a:ext cx="102053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колькі</a:t>
            </a:r>
            <a:r>
              <a:rPr lang="en-US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b="0" cap="none" spc="0" dirty="0" smtClean="0">
              <a:ln w="0"/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0" cap="none" spc="0" dirty="0" err="1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каторы</a:t>
            </a:r>
            <a:r>
              <a:rPr lang="en-US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0" cap="none" spc="0" dirty="0">
              <a:ln w="0"/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67235" y="1331980"/>
            <a:ext cx="13965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Займеннік</a:t>
            </a:r>
            <a:endParaRPr lang="ru-RU" sz="2000" b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148471">
            <a:off x="3462082" y="2408748"/>
            <a:ext cx="897682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err="1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en-US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e-BY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be-BY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e-BY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be-BY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колькі</a:t>
            </a:r>
            <a:r>
              <a:rPr lang="en-US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e-BY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48679" y="3657686"/>
            <a:ext cx="13548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2000" b="1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Прыслоўе</a:t>
            </a:r>
            <a:endParaRPr lang="ru-RU" sz="2000" b="1" cap="none" spc="0" dirty="0">
              <a:ln w="0"/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3247126">
            <a:off x="4314406" y="4192626"/>
            <a:ext cx="942309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err="1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дзе</a:t>
            </a:r>
            <a:r>
              <a:rPr lang="en-US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be-BY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be-BY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калі</a:t>
            </a:r>
            <a:r>
              <a:rPr lang="en-US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be-BY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be-BY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куды</a:t>
            </a:r>
            <a:r>
              <a:rPr lang="en-US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be-BY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be-BY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адкуль</a:t>
            </a:r>
            <a:r>
              <a:rPr lang="en-US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e-BY" dirty="0" smtClean="0">
              <a:ln w="0"/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e-BY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en-US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0" cap="none" spc="0" dirty="0">
              <a:ln w="0"/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Объект 7"/>
          <p:cNvPicPr>
            <a:picLocks noGrp="1"/>
          </p:cNvPicPr>
          <p:nvPr>
            <p:ph sz="half" idx="2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9190" y="1054250"/>
            <a:ext cx="6040058" cy="5659932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6090757" y="2353410"/>
            <a:ext cx="12378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0"/>
                <a:solidFill>
                  <a:srgbClr val="CC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Дзеяслоў</a:t>
            </a:r>
            <a:endParaRPr lang="ru-RU" sz="2000" b="1" cap="none" spc="0" dirty="0">
              <a:ln w="0"/>
              <a:solidFill>
                <a:srgbClr val="CCFF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4433395">
            <a:off x="6092125" y="3478107"/>
            <a:ext cx="15682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рабіць</a:t>
            </a:r>
            <a:r>
              <a:rPr lang="en-US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e-BY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e-BY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Што зрабіць</a:t>
            </a:r>
            <a:r>
              <a:rPr lang="en-US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56373" y="4387441"/>
            <a:ext cx="321342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САМАСТОЙНЫЯ</a:t>
            </a:r>
          </a:p>
          <a:p>
            <a:pPr algn="ctr"/>
            <a:r>
              <a:rPr lang="be-BY" sz="2800" b="1" dirty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800" b="1" cap="none" spc="0" dirty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8547447">
            <a:off x="8975058" y="5621508"/>
            <a:ext cx="20760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D0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АСОБАЯ  1</a:t>
            </a:r>
            <a:endParaRPr lang="ru-RU" sz="2400" b="1" cap="none" spc="0" dirty="0">
              <a:ln w="0"/>
              <a:solidFill>
                <a:srgbClr val="D0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696408" y="3618559"/>
            <a:ext cx="1314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cap="none" spc="0" dirty="0" err="1" smtClean="0">
                <a:ln w="0"/>
                <a:solidFill>
                  <a:srgbClr val="FF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Выклічнік</a:t>
            </a:r>
            <a:endParaRPr lang="ru-RU" sz="2400" b="0" cap="none" spc="0" dirty="0">
              <a:ln w="0"/>
              <a:solidFill>
                <a:srgbClr val="FF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470871" y="3732170"/>
            <a:ext cx="268522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СЛУЖБОВЫЯ</a:t>
            </a:r>
          </a:p>
          <a:p>
            <a:pPr algn="ctr"/>
            <a:r>
              <a:rPr lang="be-BY" sz="2800" b="1" dirty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b="1" cap="none" spc="0" dirty="0">
              <a:ln w="0"/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832948" y="1245664"/>
            <a:ext cx="110799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0"/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Часціца</a:t>
            </a:r>
            <a:endParaRPr lang="ru-RU" sz="2000" b="1" cap="none" spc="0" dirty="0">
              <a:ln w="0"/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1784" y="1368774"/>
            <a:ext cx="10981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Злучнік</a:t>
            </a:r>
            <a:endParaRPr lang="ru-RU" sz="2000" b="1" cap="none" spc="0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023096" y="991019"/>
            <a:ext cx="172528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Прыназоўнік</a:t>
            </a:r>
            <a:endParaRPr lang="ru-RU" sz="2000" b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15738395">
            <a:off x="6309223" y="5204862"/>
            <a:ext cx="19688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0"/>
                <a:solidFill>
                  <a:srgbClr val="CC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Дзее</a:t>
            </a:r>
            <a:r>
              <a:rPr lang="ru-RU" sz="2000" b="1" cap="none" spc="0" dirty="0" err="1" smtClean="0">
                <a:ln w="0"/>
                <a:solidFill>
                  <a:srgbClr val="D0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прыметнік</a:t>
            </a:r>
            <a:endParaRPr lang="ru-RU" sz="2000" b="1" cap="none" spc="0" dirty="0">
              <a:ln w="0"/>
              <a:solidFill>
                <a:srgbClr val="D0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13027824">
            <a:off x="7096461" y="4790607"/>
            <a:ext cx="18165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err="1">
                <a:ln w="0"/>
                <a:solidFill>
                  <a:srgbClr val="CC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1" cap="none" spc="0" dirty="0" err="1" smtClean="0">
                <a:ln w="0"/>
                <a:solidFill>
                  <a:srgbClr val="CC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зее</a:t>
            </a:r>
            <a:r>
              <a:rPr lang="ru-RU" sz="2000" b="1" cap="none" spc="0" dirty="0" err="1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прыслоўе</a:t>
            </a:r>
            <a:endParaRPr lang="ru-RU" sz="2000" b="1" cap="none" spc="0" dirty="0">
              <a:ln w="0"/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01648" y="2237571"/>
            <a:ext cx="5759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  <a:p>
            <a:pPr algn="ctr"/>
            <a:r>
              <a:rPr lang="be-BY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be-BY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</a:p>
          <a:p>
            <a:pPr algn="ctr"/>
            <a:r>
              <a:rPr lang="be-BY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endParaRPr lang="ru-RU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606074" y="1732090"/>
            <a:ext cx="5469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</a:p>
          <a:p>
            <a:pPr algn="ctr"/>
            <a:r>
              <a:rPr lang="be-BY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над</a:t>
            </a:r>
          </a:p>
          <a:p>
            <a:pPr algn="ctr"/>
            <a:r>
              <a:rPr lang="be-BY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з-за</a:t>
            </a:r>
            <a:endParaRPr lang="ru-RU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 rot="1046791">
            <a:off x="9610000" y="2107645"/>
            <a:ext cx="505267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</a:p>
          <a:p>
            <a:pPr algn="ctr"/>
            <a:r>
              <a:rPr lang="be-BY" sz="2000" dirty="0" smtClean="0">
                <a:ln w="0"/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</a:p>
          <a:p>
            <a:pPr algn="ctr"/>
            <a:r>
              <a:rPr lang="be-BY" sz="2000" b="0" cap="none" spc="0" dirty="0" smtClean="0">
                <a:ln w="0"/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</a:t>
            </a:r>
          </a:p>
          <a:p>
            <a:pPr algn="ctr"/>
            <a:r>
              <a:rPr lang="be-BY" sz="2000" dirty="0" smtClean="0">
                <a:ln w="0"/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</a:t>
            </a:r>
            <a:endParaRPr lang="be-BY" sz="2000" b="0" cap="none" spc="0" dirty="0" smtClean="0">
              <a:ln w="0"/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400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2914765">
            <a:off x="10946116" y="4224771"/>
            <a:ext cx="521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эх</a:t>
            </a:r>
          </a:p>
          <a:p>
            <a:pPr algn="ctr"/>
            <a:r>
              <a:rPr lang="be-BY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ах</a:t>
            </a:r>
          </a:p>
          <a:p>
            <a:pPr algn="ctr"/>
            <a:r>
              <a:rPr lang="be-BY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</a:t>
            </a:r>
            <a:endParaRPr lang="ru-RU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352222" y="3680056"/>
            <a:ext cx="58862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561285" y="3709246"/>
            <a:ext cx="87876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зялёны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16557" y="3618559"/>
            <a:ext cx="68602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адзін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10057" y="4129231"/>
            <a:ext cx="51103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лес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114408" y="5308103"/>
            <a:ext cx="12059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задуменна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508760" y="5492769"/>
            <a:ext cx="91422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шуміць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2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e-BY" sz="2800" b="1" dirty="0" smtClean="0"/>
              <a:t>Прымяненне на практыцы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/>
              <a:t>Дапамагае гэты метад арганізаваць работу вучняў і пры развіцці іх звязнага маўлення. Я паказваю або называю які-небудзь прадмет і даю заданне  падабраць  да яго азначэнні і запісаць іх на картку з адбіткам рукі, на кожны палец па адным слове, а потым з гэтымі словамі  скласці сказ, тэкст.  Праводжу такую работу  з вучнямі рознага ўзросту. Хачу адзначыць, што ў такую працу актыўна уключаюцца і вучні з нізкай вучэбнай матывацыяй.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04899"/>
          </a:xfrm>
        </p:spPr>
        <p:txBody>
          <a:bodyPr>
            <a:normAutofit fontScale="90000"/>
          </a:bodyPr>
          <a:lstStyle/>
          <a:p>
            <a:pPr algn="ctr"/>
            <a: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Падбярыце азначэнні да слова зорка, </a:t>
            </a:r>
            <a:b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словазлучэннямі складзіце сказы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ÐÐ°ÑÑÐ¸Ð½ÐºÐ¸ Ð¿Ð¾ Ð·Ð°Ð¿ÑÐ¾ÑÑ ÑÐ°ÑÐºÑÐ°ÑÐºÐ° ÑÑÐºÐ° 5 Ð¿Ð°Ð»ÑÑÐµÐ²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4397" y="1104899"/>
            <a:ext cx="7858125" cy="5619751"/>
          </a:xfrm>
          <a:prstGeom prst="rect">
            <a:avLst/>
          </a:prstGeom>
          <a:noFill/>
        </p:spPr>
      </p:pic>
      <p:sp>
        <p:nvSpPr>
          <p:cNvPr id="6" name="5-конечная звезда 5"/>
          <p:cNvSpPr/>
          <p:nvPr/>
        </p:nvSpPr>
        <p:spPr>
          <a:xfrm>
            <a:off x="3557196" y="4025264"/>
            <a:ext cx="3105150" cy="23717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4010284">
            <a:off x="1690671" y="3616951"/>
            <a:ext cx="2153351" cy="659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be-BY" sz="2800" b="1" kern="0" dirty="0" smtClean="0">
                <a:solidFill>
                  <a:srgbClr val="FF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яркая</a:t>
            </a:r>
            <a:endParaRPr lang="ru-RU" sz="2000" b="1" kern="100" dirty="0">
              <a:solidFill>
                <a:srgbClr val="FF33CC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5103074">
            <a:off x="3147569" y="2744586"/>
            <a:ext cx="189743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халодная</a:t>
            </a:r>
            <a:endParaRPr lang="ru-RU" sz="2800" b="1" cap="none" spc="0" dirty="0">
              <a:ln w="0"/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6354130">
            <a:off x="4139539" y="2422483"/>
            <a:ext cx="2344094" cy="659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be-BY" sz="2800" b="1" kern="0" dirty="0" smtClean="0">
                <a:solidFill>
                  <a:srgbClr val="00CC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зіхатлівая</a:t>
            </a:r>
            <a:endParaRPr lang="ru-RU" sz="2000" b="1" kern="100" dirty="0">
              <a:solidFill>
                <a:srgbClr val="00CC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7867069">
            <a:off x="5326695" y="2703416"/>
            <a:ext cx="2318583" cy="6593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be-BY" sz="28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маўклівая</a:t>
            </a:r>
            <a:endParaRPr lang="ru-RU" sz="2000" b="1" kern="100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9031579">
            <a:off x="6899445" y="4669906"/>
            <a:ext cx="1571584" cy="6593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be-BY" sz="2800" b="1" kern="0" dirty="0" smtClean="0">
                <a:solidFill>
                  <a:srgbClr val="FF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ясная</a:t>
            </a:r>
            <a:endParaRPr lang="ru-RU" sz="2000" b="1" kern="100" dirty="0">
              <a:solidFill>
                <a:srgbClr val="FF33CC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4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7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56745"/>
            <a:ext cx="10515600" cy="5420218"/>
          </a:xfrm>
        </p:spPr>
        <p:txBody>
          <a:bodyPr/>
          <a:lstStyle/>
          <a:p>
            <a:r>
              <a:rPr lang="be-BY" dirty="0" smtClean="0"/>
              <a:t>Як бачым, метад “Пяць пальцаў” дае магчымасць настаўніку творча падыходзіць да яго прымяненняз улікам канкрэтных вучэбных задач.Візуалізацыя вучэбнага матэрыялу дазваляевыпрацоўваць у вучняў  уменне аналізу, абагульнення і сістэматызацыі аб’ёмнай інфармацыі, спрыяе паспяховай сацыялізацыі вучняў.Аднак трэба ўлічваць і тое, што складанне  апорнай схемы– няпростая творчая задача, якая патрабуе ад настаўніка  наяўнасці здольнасцей  да абагульнення  і абстрагавання, глыбокага  ведання  матэрыялу.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2429" y="321973"/>
            <a:ext cx="11088708" cy="1468190"/>
          </a:xfrm>
        </p:spPr>
        <p:txBody>
          <a:bodyPr>
            <a:normAutofit/>
          </a:bodyPr>
          <a:lstStyle/>
          <a:p>
            <a:r>
              <a:rPr lang="ru-RU" sz="25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Аддзел</a:t>
            </a:r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адукацыі</a:t>
            </a:r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5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Жлобінскага</a:t>
            </a:r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райвыканкама</a:t>
            </a:r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Дзяржаўная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ўстанова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адукацыі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Сярэдняя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№7 </a:t>
            </a:r>
            <a:r>
              <a:rPr lang="ru-RU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г.Жлобіна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500" b="1" dirty="0"/>
              <a:t/>
            </a:r>
            <a:br>
              <a:rPr lang="ru-RU" sz="2500" b="1" dirty="0"/>
            </a:br>
            <a:endParaRPr lang="ru-RU" sz="25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429" y="2380342"/>
            <a:ext cx="11178861" cy="4238171"/>
          </a:xfrm>
        </p:spPr>
        <p:txBody>
          <a:bodyPr>
            <a:normAutofit lnSpcReduction="10000"/>
          </a:bodyPr>
          <a:lstStyle/>
          <a:p>
            <a:r>
              <a:rPr lang="be-BY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МЕТАД “ПЯЦЬ ПАЛЬЦАЎ” </a:t>
            </a:r>
            <a:endParaRPr lang="ru-R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e-BY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сродак візуалізацыі вучэбнай інфармацыі </a:t>
            </a:r>
          </a:p>
          <a:p>
            <a:r>
              <a:rPr lang="be-BY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ўроках беларускай мовы </a:t>
            </a:r>
          </a:p>
          <a:p>
            <a:r>
              <a:rPr lang="be-BY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фарміраванн</a:t>
            </a:r>
            <a:r>
              <a:rPr lang="be-BY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якасных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ведаў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вучняў</a:t>
            </a:r>
            <a:endParaRPr lang="ru-R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be-BY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e-BY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Сяліцкая 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Таццяна  Георгіеўна,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настаўнік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беларускай мовы і 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літаратуры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вышэйшай  катэгорыі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49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1601"/>
            <a:ext cx="10515600" cy="728504"/>
          </a:xfrm>
        </p:spPr>
        <p:txBody>
          <a:bodyPr>
            <a:normAutofit fontScale="90000"/>
          </a:bodyPr>
          <a:lstStyle/>
          <a:p>
            <a:pPr algn="ctr"/>
            <a:r>
              <a:rPr lang="be-BY" dirty="0" smtClean="0"/>
              <a:t/>
            </a:r>
            <a:br>
              <a:rPr lang="be-BY" dirty="0" smtClean="0"/>
            </a:br>
            <a:r>
              <a:rPr lang="be-BY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Рэфлексійны  метад “Пяць пальцаў”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Объект 25" descr="ÐÐ°ÑÑÐ¸Ð½ÐºÐ¸ Ð¿Ð¾ Ð·Ð°Ð¿ÑÐ¾ÑÑ ÑÐ°ÑÐºÑÐ°ÑÐºÐ° ÑÑÐºÐ° 5 Ð¿Ð°Ð»ÑÑÐµÐ²"/>
          <p:cNvPicPr>
            <a:picLocks noGrp="1"/>
          </p:cNvPicPr>
          <p:nvPr>
            <p:ph sz="half" idx="1"/>
          </p:nvPr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28962" y="1167438"/>
            <a:ext cx="5703976" cy="4812948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Прямоугольник 27"/>
          <p:cNvSpPr/>
          <p:nvPr/>
        </p:nvSpPr>
        <p:spPr>
          <a:xfrm>
            <a:off x="4572000" y="3524354"/>
            <a:ext cx="12046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ялікі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2201995"/>
            <a:ext cx="14978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езенец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26609" y="1234417"/>
            <a:ext cx="17257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езыменны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20976" y="830105"/>
            <a:ext cx="12328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ярэдні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074834" y="1234418"/>
            <a:ext cx="193754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казальны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14867006">
            <a:off x="-470550" y="3928197"/>
            <a:ext cx="3059373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be-BY" sz="2400" b="1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</a:t>
            </a: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агу падзяліцца з…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 rot="15374415">
            <a:off x="592100" y="2781324"/>
            <a:ext cx="2542165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be-BY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be-BY" sz="2400" b="1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</a:t>
            </a: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уду</a:t>
            </a:r>
            <a:r>
              <a:rPr lang="be-BY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прымяняць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 rot="16200000">
            <a:off x="1110194" y="2615561"/>
            <a:ext cx="34544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be-BY" sz="2400" b="1" dirty="0" smtClean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be-BY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тан псіхалагічны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17262266">
            <a:off x="3252276" y="2561269"/>
            <a:ext cx="159380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be-BY" sz="2400" b="1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ў</a:t>
            </a: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мею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9157182">
            <a:off x="4075980" y="4295174"/>
            <a:ext cx="153574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be-BY" kern="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be-BY" sz="2400" b="1" kern="100" dirty="0">
                <a:solidFill>
                  <a:srgbClr val="3333F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</a:t>
            </a:r>
            <a:r>
              <a:rPr lang="be-BY" sz="2400" kern="100" dirty="0">
                <a:solidFill>
                  <a:srgbClr val="262626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едаю</a:t>
            </a:r>
            <a:r>
              <a:rPr lang="be-BY" sz="2000" kern="1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ru-RU" kern="100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776685" y="421495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139322" y="157504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687353" y="123314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497868" y="164408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3854" y="260269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172199" y="1006072"/>
            <a:ext cx="5446059" cy="5564381"/>
          </a:xfrm>
        </p:spPr>
        <p:txBody>
          <a:bodyPr>
            <a:normAutofit fontScale="70000" lnSpcReduction="20000"/>
          </a:bodyPr>
          <a:lstStyle/>
          <a:p>
            <a:r>
              <a:rPr lang="be-BY" dirty="0" smtClean="0"/>
              <a:t>М</a:t>
            </a:r>
            <a:r>
              <a:rPr lang="be-BY" dirty="0" smtClean="0"/>
              <a:t>етад </a:t>
            </a:r>
            <a:r>
              <a:rPr lang="be-BY" dirty="0" smtClean="0"/>
              <a:t>“Пяць пальцаў”, які  быў распрацаваны бізнес-трэнерам Бадо Шэферам і напачатку прымяняўся толькі як сродак ацэнкі вынікаў уласнай дзейнасці чалавека, рэфлексіі. Пазней метад быў удасканалены аратарам Лотарам Зайверам і псіхолагам Мікалаем Казловым. Метад з’яўляецца мнематэхнікай і заключаецца ў тым, што першая літара назвы кожнага пальца асацыіруецца з пэўным словам-параметрам, па  якім і неабходна аналізаваць  вынікі сваёй дзейнасці па дасягненні той ці іншай мэты. </a:t>
            </a:r>
            <a:endParaRPr lang="ru-RU" dirty="0" smtClean="0"/>
          </a:p>
          <a:p>
            <a:r>
              <a:rPr lang="be-BY" dirty="0" smtClean="0"/>
              <a:t>На маю думку, дадзены  метад вельмі проста запомніць і пачаць прымяняць яго спачатку на такім этапе ўрока, як  рэфлексія. Так некалі зрабіла і я. Загадзя раздрукавалаапорныя схемы ў выглядзе рукі і раздала вучням. Аналізуючы вынікі сваёй дзейнасці на ўроку яны працягвалі прапанаваныя ў схеме выказванні: “Я ведаю…”, “Я умею…”, “Стан псіхалагічны…”, “Я буду прымяняць…”. “Я магу падзяліцца…”</a:t>
            </a:r>
            <a:endParaRPr lang="ru-RU" dirty="0" smtClean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657114" cy="1291772"/>
          </a:xfrm>
        </p:spPr>
        <p:txBody>
          <a:bodyPr>
            <a:normAutofit fontScale="90000"/>
          </a:bodyPr>
          <a:lstStyle/>
          <a:p>
            <a:pPr algn="ctr"/>
            <a: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Ведай мову як свае пяць пальцаў </a:t>
            </a:r>
            <a:b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be-BY" sz="31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В.М.Жгарова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8971" y="1117600"/>
            <a:ext cx="5776686" cy="52832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15101" y="1306286"/>
            <a:ext cx="5393064" cy="494937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be-BY" sz="2000" dirty="0" smtClean="0"/>
              <a:t>Р</a:t>
            </a:r>
            <a:r>
              <a:rPr lang="be-BY" sz="2000" dirty="0" smtClean="0"/>
              <a:t>абота </a:t>
            </a:r>
            <a:r>
              <a:rPr lang="be-BY" sz="2000" dirty="0" smtClean="0"/>
              <a:t>па </a:t>
            </a:r>
            <a:r>
              <a:rPr lang="be-BY" sz="2000" dirty="0" smtClean="0"/>
              <a:t>абагульненні </a:t>
            </a:r>
            <a:r>
              <a:rPr lang="be-BY" sz="2000" dirty="0" smtClean="0"/>
              <a:t>і сістэматызацыі вучэбнага матэрыялу. Вучні на лістах паперы абводзяць сваю руку і запаўняюць атрыманую фігуру неабходнымі звесткамі, згодна з наступнай схемай:  мезены палец- гук(літара) → безыменны - склад → сярэдні-слова→ указальны-словазлучэнне→ вялікі палец- сказ→ кулак-тэкст. Уздоўж пальцаў запісваюцца назвы   раздзелаў лінгвістыкі (фанетыка, лексіка, словаўтварэнне, граматыка і стылістыка і інш), звязаныя з тым ці іншым моўным кампанентам (гук- фанетыка, арфаэпія і г.д.). </a:t>
            </a:r>
            <a:endParaRPr lang="ru-RU" sz="2000" dirty="0" smtClean="0"/>
          </a:p>
          <a:p>
            <a:pPr algn="just">
              <a:lnSpc>
                <a:spcPct val="10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ÐÐ°ÑÑÐ¸Ð½ÐºÐ¸ Ð¿Ð¾ Ð·Ð°Ð¿ÑÐ¾ÑÑ ÑÐ°ÑÐºÑÐ°ÑÐºÐ° ÑÑÐºÐ° 5 Ð¿Ð°Ð»ÑÑÐµÐ²"/>
          <p:cNvPicPr/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881" y="797450"/>
            <a:ext cx="6036129" cy="560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 rot="18999989">
            <a:off x="4772674" y="4346052"/>
            <a:ext cx="817853" cy="54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be-BY" sz="2800" kern="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сказ</a:t>
            </a:r>
            <a:endParaRPr lang="ru-RU" sz="2000" kern="100" dirty="0">
              <a:solidFill>
                <a:srgbClr val="00B05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4581472">
            <a:off x="473610" y="3434255"/>
            <a:ext cx="1387242" cy="659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be-BY" sz="2800" kern="0" dirty="0" smtClean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гук</a:t>
            </a:r>
            <a:endParaRPr lang="ru-RU" sz="2000" kern="100" dirty="0">
              <a:solidFill>
                <a:srgbClr val="3333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5455135">
            <a:off x="1472684" y="2580161"/>
            <a:ext cx="1039067" cy="6593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be-BY" sz="2800" kern="0" dirty="0">
                <a:solidFill>
                  <a:srgbClr val="FF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</a:t>
            </a:r>
            <a:endParaRPr lang="ru-RU" sz="2000" kern="100" dirty="0">
              <a:solidFill>
                <a:srgbClr val="FF33CC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6200000">
            <a:off x="2571779" y="2143534"/>
            <a:ext cx="10571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2800" kern="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слова</a:t>
            </a:r>
            <a:r>
              <a:rPr lang="be-BY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74813" y="3175085"/>
            <a:ext cx="24237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kern="1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kern="100" dirty="0">
              <a:solidFill>
                <a:srgbClr val="26262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7382164">
            <a:off x="2653091" y="2672299"/>
            <a:ext cx="2621293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be-BY" sz="28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словазлучэнне</a:t>
            </a:r>
            <a:endParaRPr lang="ru-RU" sz="2000" kern="100" dirty="0">
              <a:solidFill>
                <a:schemeClr val="accent1">
                  <a:lumMod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46515" y="5574873"/>
            <a:ext cx="1373327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be-BY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ТЭКСТ</a:t>
            </a:r>
            <a:endParaRPr lang="ru-RU" sz="1600" b="1" kern="100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025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              </a:t>
            </a:r>
            <a:r>
              <a:rPr lang="be-BY" sz="3600" dirty="0" smtClean="0"/>
              <a:t>Прымянне на практы</a:t>
            </a:r>
            <a:r>
              <a:rPr lang="be-BY" dirty="0" smtClean="0"/>
              <a:t>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199" y="1439916"/>
            <a:ext cx="10765221" cy="5087007"/>
          </a:xfrm>
        </p:spPr>
        <p:txBody>
          <a:bodyPr>
            <a:normAutofit fontScale="62500" lnSpcReduction="20000"/>
          </a:bodyPr>
          <a:lstStyle/>
          <a:p>
            <a:r>
              <a:rPr lang="be-BY" sz="3100" dirty="0" smtClean="0"/>
              <a:t>Мой асабісты вопыт паказвае,  што метад “Пяць пальцаў” можна прымяняць на ўсіх этапах </a:t>
            </a:r>
            <a:r>
              <a:rPr lang="be-BY" sz="3100" dirty="0" smtClean="0"/>
              <a:t>ўрока беларускай </a:t>
            </a:r>
            <a:r>
              <a:rPr lang="be-BY" sz="3100" dirty="0" smtClean="0"/>
              <a:t>мовы, бо ён з’яўляецца эфектыўным сродкам візуалізацыі вучэбнай інфармацыі, што спрыяе не толькі фарміраванню якасных ведаў вучняў, але і эканоміі часу на ўроку.З улікам канкрэтных вучэбных задач я ці раздаю вучням запоўненыя апорныя схемы  “Пяць пальцаў” (напрыклад для іх аналізу), ці арганізоўваю работу вучняў па іх  запаўненню падчас  знаёмства з новым матэрыялам, ці, выкарыстоўваючы прыём “белыя плямы”, праводжу работу па абагульненні і сістэматызацыі ведаў.</a:t>
            </a:r>
            <a:endParaRPr lang="ru-RU" sz="3100" dirty="0" smtClean="0"/>
          </a:p>
          <a:p>
            <a:r>
              <a:rPr lang="be-BY" sz="3100" dirty="0" smtClean="0"/>
              <a:t>Так, пры тлумачэнні новага матэрыялу ў 5 класе па тэме “Стылі маўлення” раздаю вучням гатовуюапорную схему ў выглядзе пяці пальцаў, яна дапамагае вучням запомніць, што стыляў 5, што 4 з іх кніжныя, а 1- някніжны. На апошнім  ўроку па вывучэнню гэтай тэмы таксама раздаю гэту схему, толькі пустую і прапаную вучням самастойна ўпісаць назвы стыляў маўлення.</a:t>
            </a:r>
            <a:endParaRPr lang="ru-RU" sz="3100" dirty="0" smtClean="0"/>
          </a:p>
          <a:p>
            <a:r>
              <a:rPr lang="be-BY" sz="3100" dirty="0" smtClean="0"/>
              <a:t>У тым жа 5 класе мнеманічны метад “Пяць пальцаў” дапамагае вучням запомніць, што членаў сказа 5, што 2 з іх галоўныя, а астатнія даданыя. На этапе знаёмства з новым мэтэрыялам раздаю пустыя апорныя схемы, у які вучні ўпісвюць назвы членаў сказа і падкрэсліваюць гэтыя назвы ўмоўнымі графічнымі лініямі: дзейнік адной суцэльнай, выказнік- дзвюма, дапаўненне-пункцірам, акалічнасць- штых-пункцірам, а азначэнне- хвалістай лініяй</a:t>
            </a:r>
            <a:r>
              <a:rPr lang="be-BY" sz="3100" dirty="0" smtClean="0"/>
              <a:t>.</a:t>
            </a:r>
          </a:p>
          <a:p>
            <a:r>
              <a:rPr lang="be-BY" sz="2900" dirty="0" smtClean="0"/>
              <a:t>Эфектыўным, на маю думку, з’яўляецца метад “Пяць пальцаў” і пры вывучэнні тэмы “Правапіс ў” у 5 класе.  Раздаю апорныя схемы, у якіх прапушчаны галосныя, вучні працуюць у парах, узгадваюць галосныя, запісваюць іх у схему, потым заёмяцца з правілам, аналізуюць схему і агучваюць правіла. Выкарыстанне гэтай жа  схемы ў старэшых класах дапамагае хукта актуалізаваць веды вучняў па тэме “Правапіс ў”.</a:t>
            </a:r>
            <a:endParaRPr lang="ru-RU" sz="2900" dirty="0" smtClean="0"/>
          </a:p>
          <a:p>
            <a:endParaRPr lang="ru-RU" sz="31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159657"/>
            <a:ext cx="10515600" cy="667657"/>
          </a:xfrm>
        </p:spPr>
        <p:txBody>
          <a:bodyPr>
            <a:normAutofit/>
          </a:bodyPr>
          <a:lstStyle/>
          <a:p>
            <a:pPr algn="ctr"/>
            <a: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Стылі маўлення                      Члены сказа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/>
          </p:cNvPicPr>
          <p:nvPr>
            <p:ph sz="half"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159" y="1198226"/>
            <a:ext cx="5276850" cy="5354928"/>
          </a:xfrm>
          <a:prstGeom prst="rect">
            <a:avLst/>
          </a:prstGeom>
          <a:noFill/>
        </p:spPr>
      </p:pic>
      <p:pic>
        <p:nvPicPr>
          <p:cNvPr id="9" name="Объект 8"/>
          <p:cNvPicPr>
            <a:picLocks noGrp="1"/>
          </p:cNvPicPr>
          <p:nvPr>
            <p:ph sz="half" idx="2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8270" y="1166695"/>
            <a:ext cx="5392407" cy="535492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 rot="19791517">
            <a:off x="3538931" y="4438668"/>
            <a:ext cx="1685141" cy="495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be-BY" sz="2400" b="1" kern="100" dirty="0">
                <a:solidFill>
                  <a:srgbClr val="FF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гутарковы</a:t>
            </a:r>
            <a:endParaRPr lang="ru-RU" b="1" kern="100" dirty="0">
              <a:solidFill>
                <a:srgbClr val="FF33CC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4261293">
            <a:off x="277686" y="3720719"/>
            <a:ext cx="1553823" cy="495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be-BY" sz="2400" b="1" kern="100" dirty="0">
                <a:solidFill>
                  <a:schemeClr val="accent5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навуковы</a:t>
            </a:r>
            <a:endParaRPr lang="ru-RU" b="1" kern="100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5425407">
            <a:off x="1117199" y="2708153"/>
            <a:ext cx="1571768" cy="495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be-BY" sz="2400" b="1" kern="100" dirty="0">
                <a:solidFill>
                  <a:schemeClr val="accent5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мастацкі</a:t>
            </a:r>
            <a:endParaRPr lang="ru-RU" sz="2400" b="1" kern="100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1497502" y="3111419"/>
            <a:ext cx="249848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be-BY" sz="2400" b="1" kern="100" dirty="0">
                <a:solidFill>
                  <a:schemeClr val="accent5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публіцыстычны</a:t>
            </a:r>
            <a:endParaRPr lang="ru-RU" sz="2400" b="1" kern="100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6950135">
            <a:off x="2764297" y="2795399"/>
            <a:ext cx="1679261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be-BY" sz="2400" b="1" kern="100" dirty="0">
                <a:solidFill>
                  <a:schemeClr val="accent5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афіцыйны</a:t>
            </a:r>
            <a:endParaRPr lang="ru-RU" b="1" kern="100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9448701">
            <a:off x="-46191" y="1298435"/>
            <a:ext cx="19872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0"/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cap="none" spc="0" dirty="0" err="1" smtClean="0">
                <a:ln w="0"/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ніжныя</a:t>
            </a:r>
            <a:endParaRPr lang="ru-RU" sz="2400" b="1" cap="none" spc="0" dirty="0">
              <a:ln w="0"/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72819" y="3448516"/>
            <a:ext cx="344329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2400" b="1" dirty="0" smtClean="0">
                <a:ln w="0"/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Някніжны</a:t>
            </a:r>
            <a:endParaRPr lang="ru-RU" sz="2400" b="1" cap="none" spc="0" dirty="0">
              <a:ln w="0"/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71778" y="5346677"/>
            <a:ext cx="22717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4000" b="1" dirty="0" smtClean="0">
                <a:ln w="0"/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стыляў</a:t>
            </a:r>
            <a:endParaRPr lang="ru-RU" sz="4000" b="1" cap="none" spc="0" dirty="0">
              <a:ln w="0"/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3377" y="2703195"/>
            <a:ext cx="31290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u="sng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b="0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43049" y="1760609"/>
            <a:ext cx="2431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57624" y="1398399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e-BY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95199" y="176060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37285" y="4259097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e-BY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4397860">
            <a:off x="6420303" y="3521401"/>
            <a:ext cx="1728735" cy="481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800"/>
              </a:spcBef>
              <a:spcAft>
                <a:spcPts val="200"/>
              </a:spcAft>
            </a:pPr>
            <a:r>
              <a:rPr lang="be-BY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дзейнік</a:t>
            </a:r>
            <a:endParaRPr lang="ru-RU" b="1" kern="100" dirty="0">
              <a:solidFill>
                <a:srgbClr val="FF0000"/>
              </a:solidFill>
              <a:latin typeface="Verdana" panose="020B060403050404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5374572">
            <a:off x="7427884" y="2785060"/>
            <a:ext cx="1479924" cy="481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be-BY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выказнік</a:t>
            </a:r>
            <a:endParaRPr lang="ru-RU" b="1" kern="100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6200000">
            <a:off x="8027100" y="2540967"/>
            <a:ext cx="1990911" cy="481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800"/>
              </a:spcBef>
              <a:spcAft>
                <a:spcPts val="200"/>
              </a:spcAft>
            </a:pPr>
            <a:r>
              <a:rPr lang="be-BY" sz="24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дапаўненне</a:t>
            </a:r>
            <a:endParaRPr lang="ru-RU" b="1" kern="100" dirty="0">
              <a:solidFill>
                <a:srgbClr val="262626"/>
              </a:solidFill>
              <a:latin typeface="Verdana" panose="020B060403050404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7232903">
            <a:off x="8988481" y="2651563"/>
            <a:ext cx="1898536" cy="379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800"/>
              </a:spcBef>
              <a:spcAft>
                <a:spcPts val="200"/>
              </a:spcAft>
            </a:pPr>
            <a:endParaRPr lang="ru-RU" b="1" kern="100" dirty="0">
              <a:solidFill>
                <a:srgbClr val="262626"/>
              </a:solidFill>
              <a:latin typeface="Verdana" panose="020B060403050404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8885032">
            <a:off x="9925128" y="4426077"/>
            <a:ext cx="157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sz="2400" b="1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азначэнне</a:t>
            </a:r>
            <a:endParaRPr lang="ru-RU" sz="2400" b="1" kern="100" dirty="0">
              <a:solidFill>
                <a:srgbClr val="262626"/>
              </a:solidFill>
              <a:latin typeface="Verdana" panose="020B060403050404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20125773">
            <a:off x="7081777" y="3903269"/>
            <a:ext cx="2096316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500" b="1" cap="none" spc="0" dirty="0" err="1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Галоўныя</a:t>
            </a:r>
            <a:endParaRPr lang="ru-RU" sz="2500" b="1" cap="none" spc="0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650107" y="270866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803058" y="1806403"/>
            <a:ext cx="245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881217" y="139839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0128476" y="177587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1603724" y="428757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3158262">
            <a:off x="8865546" y="4174400"/>
            <a:ext cx="16530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Даданыя</a:t>
            </a:r>
            <a:endParaRPr lang="ru-RU" sz="2800" b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577616" y="5497326"/>
            <a:ext cx="900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4800" b="1" dirty="0">
                <a:ln w="0"/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4800" dirty="0">
              <a:solidFill>
                <a:srgbClr val="FF33CC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17486853">
            <a:off x="8983193" y="2793668"/>
            <a:ext cx="1909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акалічнасць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70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-114179"/>
            <a:ext cx="10515600" cy="971549"/>
          </a:xfrm>
        </p:spPr>
        <p:txBody>
          <a:bodyPr>
            <a:normAutofit/>
          </a:bodyPr>
          <a:lstStyle/>
          <a:p>
            <a:pPr algn="ctr"/>
            <a: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Правапіс ў</a:t>
            </a:r>
            <a:endParaRPr lang="ru-RU" sz="4000" b="1" dirty="0"/>
          </a:p>
        </p:txBody>
      </p:sp>
      <p:pic>
        <p:nvPicPr>
          <p:cNvPr id="8" name="Объект 5" descr="ÐÐ°ÑÑÐ¸Ð½ÐºÐ¸ Ð¿Ð¾ Ð·Ð°Ð¿ÑÐ¾ÑÑ ÑÐ°ÑÐºÑÐ°ÑÐºÐ° ÑÑÐºÐ° 5 Ð¿Ð°Ð»ÑÑÐµÐ²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2664" y="911514"/>
            <a:ext cx="7467600" cy="58864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5181600" y="4076700"/>
            <a:ext cx="158115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11500" b="1" dirty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</a:t>
            </a:r>
            <a:endParaRPr lang="ru-RU" sz="11500" b="1" cap="none" spc="0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8824658">
            <a:off x="3043818" y="1812489"/>
            <a:ext cx="50366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0" cap="none" spc="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5400" b="0" cap="none" spc="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ru-RU" sz="5400" b="0" cap="none" spc="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5400" b="0" cap="none" spc="0" dirty="0">
              <a:ln w="0"/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0768014">
            <a:off x="4335222" y="1548973"/>
            <a:ext cx="4762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be-BY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endParaRPr lang="ru-RU" sz="5400" dirty="0">
              <a:ln w="0"/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72150" y="1188511"/>
            <a:ext cx="533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</a:p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5400" dirty="0">
              <a:ln w="0"/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374037">
            <a:off x="7148484" y="1538237"/>
            <a:ext cx="5675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</a:p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endParaRPr lang="ru-RU" sz="5400" dirty="0">
              <a:ln w="0"/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3695170">
            <a:off x="8064687" y="3546899"/>
            <a:ext cx="4832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</a:p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5400" dirty="0">
              <a:ln w="0"/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503008" y="4184422"/>
            <a:ext cx="117410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ru-RU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</a:t>
            </a:r>
          </a:p>
          <a:p>
            <a:pPr algn="ctr"/>
            <a:r>
              <a:rPr lang="be-BY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be-BY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</a:t>
            </a:r>
            <a:r>
              <a:rPr lang="be-BY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9475" y="4934538"/>
            <a:ext cx="16614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</a:t>
            </a:r>
            <a:r>
              <a:rPr lang="ru-RU" sz="5400" b="0" u="sng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Symbol" panose="05050102010706020507" pitchFamily="18" charset="2"/>
              </a:rPr>
              <a:t>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9384" y="3312169"/>
            <a:ext cx="20841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,!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Symbol" panose="05050102010706020507" pitchFamily="18" charset="2"/>
              </a:rPr>
              <a:t></a:t>
            </a:r>
            <a:r>
              <a:rPr lang="be-BY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e-BY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</a:t>
            </a:r>
            <a:endParaRPr lang="ru-RU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0682" y="1167378"/>
            <a:ext cx="97551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0" cap="none" spc="0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8000" b="0" cap="none" spc="0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07576" y="4670827"/>
            <a:ext cx="10502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«» </a:t>
            </a:r>
          </a:p>
          <a:p>
            <a:pPr algn="ctr"/>
            <a:r>
              <a:rPr lang="be-BY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766285" y="1197456"/>
            <a:ext cx="9108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8000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68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1619"/>
          </a:xfrm>
        </p:spPr>
        <p:txBody>
          <a:bodyPr>
            <a:normAutofit fontScale="90000"/>
          </a:bodyPr>
          <a:lstStyle/>
          <a:p>
            <a:pPr algn="ctr"/>
            <a:r>
              <a:rPr lang="be-BY" sz="3200" b="1" dirty="0" smtClean="0"/>
              <a:t>Прымяненне на практыцы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7862" y="809298"/>
            <a:ext cx="11382704" cy="5849686"/>
          </a:xfrm>
        </p:spPr>
        <p:txBody>
          <a:bodyPr>
            <a:normAutofit fontScale="85000" lnSpcReduction="20000"/>
          </a:bodyPr>
          <a:lstStyle/>
          <a:p>
            <a:r>
              <a:rPr lang="be-BY" dirty="0" smtClean="0"/>
              <a:t>Складанне апорных </a:t>
            </a:r>
            <a:r>
              <a:rPr lang="be-BY" dirty="0" smtClean="0"/>
              <a:t>схем “Пяць пальцаў” з’яўляецца эфектыўным сродкам і падчас работы па ўзбагачэнню слоўніка вучняў новымі лексічнымі адзінкамі, раскрыцці і ўдакладненні сэнсавага значэння слова, яго правільнага ўжывання ў вусным і пісьмовым маўленні. Даю вучням індывідуальнае дамашняе заданне правесці міні-даследаванне і вызначыць лексічнае значэнне аднаго слова з пэўнай тэматычнай групы. На ўроку вучні агучваюць вынікі сваёй работы і ў групах па 5 чалавек складаюць апорную схему. Напрыклад, пры вывучэнні тэмы “Запазычаныя словы, іх ужыванне і правапіс” у 5 класе даю заданне вызначыць лексічнае значэнне слоў ‘футбол’,  ‘гандбол’,  ‘бескетбол’,  ‘валейбол’,  ‘бейсбол’ з указаннем краіны паходжання слова. У выніку дзеці вызначаюць, што ўсе гэтыя словы прыйшлі з англійскай мовы,  ў сваім складзе маюць агульную частку бол (</a:t>
            </a:r>
            <a:r>
              <a:rPr lang="en-US" dirty="0" smtClean="0"/>
              <a:t>ball</a:t>
            </a:r>
            <a:r>
              <a:rPr lang="be-BY" dirty="0" smtClean="0"/>
              <a:t>=мяч) і з’яўляюцца назвамі відаў спорту з мячом, потым  афармляецца апорная схема “Віды спорту з мячом”. На аснове сабранага матэрыялу складаюцца славазлучэнні, сказы, тэксты.</a:t>
            </a:r>
            <a:endParaRPr lang="ru-RU" dirty="0" smtClean="0"/>
          </a:p>
          <a:p>
            <a:r>
              <a:rPr lang="be-BY" dirty="0" smtClean="0"/>
              <a:t>Выкарыстоўваю метад “Пяць пальцаў” пры вывучэнні тэмы “Займеннік” у 6 класе. Прапаную вучням прачытаць правіла ў падручніку і тэкставую інфармацыю аформіць у выглядзе апорнай схемы, пустыя схемы раздаю загадзя. </a:t>
            </a:r>
            <a:endParaRPr lang="be-BY" dirty="0" smtClean="0"/>
          </a:p>
          <a:p>
            <a:r>
              <a:rPr lang="be-BY" dirty="0" smtClean="0"/>
              <a:t>У выніку вучні атрымоўваюць гатовы прадукт-  апорную схему “Агульнае значэнне займенніка”, якая дапамагае ім зразумець і запомніць складаны тэарэтычны матэрыял.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47116"/>
          </a:xfrm>
        </p:spPr>
        <p:txBody>
          <a:bodyPr>
            <a:normAutofit/>
          </a:bodyPr>
          <a:lstStyle/>
          <a:p>
            <a:pPr algn="ctr"/>
            <a: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Віды спорту з мячом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 descr="ÐÐ°ÑÑÐ¸Ð½ÐºÐ¸ Ð¿Ð¾ Ð·Ð°Ð¿ÑÐ¾ÑÑ ÑÐ°ÑÐºÑÐ°ÑÐºÐ° ÑÑÐºÐ° 5 Ð¿Ð°Ð»ÑÑÐµÐ²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8365" y="986997"/>
            <a:ext cx="7562850" cy="571626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Блок-схема: узел 6"/>
          <p:cNvSpPr/>
          <p:nvPr/>
        </p:nvSpPr>
        <p:spPr>
          <a:xfrm>
            <a:off x="4370293" y="5015753"/>
            <a:ext cx="1627095" cy="150607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e-BY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бол </a:t>
            </a:r>
            <a:r>
              <a:rPr lang="be-BY" sz="2400" dirty="0" smtClean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dirty="0" smtClean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ball)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e-BY" sz="2400" dirty="0" smtClean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мяч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4487052">
            <a:off x="2210219" y="3676982"/>
            <a:ext cx="1801056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sz="2800" b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фут</a:t>
            </a:r>
            <a:r>
              <a:rPr lang="be-BY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бол</a:t>
            </a: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6200000">
            <a:off x="4572019" y="2516076"/>
            <a:ext cx="208030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sz="2800" b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баскет</a:t>
            </a:r>
            <a:r>
              <a:rPr lang="be-BY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бол</a:t>
            </a:r>
            <a:endParaRPr lang="ru-RU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5424099">
            <a:off x="3497402" y="2596371"/>
            <a:ext cx="1533368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sz="2800" b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ганд</a:t>
            </a:r>
            <a:r>
              <a:rPr lang="be-BY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бол</a:t>
            </a: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7384951">
            <a:off x="5711390" y="2774830"/>
            <a:ext cx="225081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sz="28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валей</a:t>
            </a:r>
            <a:r>
              <a:rPr lang="be-BY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бол</a:t>
            </a: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0907019">
            <a:off x="7419486" y="4473818"/>
            <a:ext cx="1547037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sz="28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бейс</a:t>
            </a:r>
            <a:r>
              <a:rPr lang="be-BY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бол</a:t>
            </a: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3" name="Рисунок 12" descr="Картинки по запросу фут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152" y="4507858"/>
            <a:ext cx="731481" cy="847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Картинки по запросу hand — рука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50633" y="3577027"/>
            <a:ext cx="760274" cy="900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Картинки по запросу баскетбольная корзіна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4116" y="3617259"/>
            <a:ext cx="784604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Картинки по запросу волейбольная сетка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0099" y="3832909"/>
            <a:ext cx="847531" cy="833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 descr="Картинки по запросу Бейсбол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4793" y="5055901"/>
            <a:ext cx="792685" cy="712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 descr="Картинки по запросу мяч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89" t="5334" r="3381" b="3869"/>
          <a:stretch/>
        </p:blipFill>
        <p:spPr bwMode="auto">
          <a:xfrm>
            <a:off x="2391734" y="2869973"/>
            <a:ext cx="456068" cy="479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 descr="Картинки по запросу мяч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89" t="5334" r="3381" b="3869"/>
          <a:stretch/>
        </p:blipFill>
        <p:spPr bwMode="auto">
          <a:xfrm>
            <a:off x="3913625" y="1749294"/>
            <a:ext cx="456068" cy="479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 descr="Картинки по запросу мяч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89" t="5334" r="3381" b="3869"/>
          <a:stretch/>
        </p:blipFill>
        <p:spPr bwMode="auto">
          <a:xfrm>
            <a:off x="5436287" y="1460805"/>
            <a:ext cx="456068" cy="479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Рисунок 28" descr="Картинки по запросу мяч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89" t="5334" r="3381" b="3869"/>
          <a:stretch/>
        </p:blipFill>
        <p:spPr bwMode="auto">
          <a:xfrm>
            <a:off x="7035241" y="1812079"/>
            <a:ext cx="456068" cy="479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Рисунок 29" descr="Картинки по запросу мяч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89" t="5334" r="3381" b="3869"/>
          <a:stretch/>
        </p:blipFill>
        <p:spPr bwMode="auto">
          <a:xfrm>
            <a:off x="8709062" y="4052171"/>
            <a:ext cx="456068" cy="479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581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Агульнае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значэнне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займенніка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8924365" cy="43513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9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-20000" contrast="40000"/>
          </a:blip>
          <a:srcRect r="23886"/>
          <a:stretch/>
        </p:blipFill>
        <p:spPr>
          <a:xfrm>
            <a:off x="658907" y="1816360"/>
            <a:ext cx="9103658" cy="4517206"/>
          </a:xfrm>
          <a:prstGeom prst="rect">
            <a:avLst/>
          </a:prstGeom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679315" y="2262699"/>
            <a:ext cx="27751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ЗАЙМЕННІК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7839630" y="3133165"/>
            <a:ext cx="12505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5271247" y="3469341"/>
            <a:ext cx="2568383" cy="403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911789" y="4012126"/>
            <a:ext cx="30300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</a:t>
            </a:r>
            <a:r>
              <a:rPr lang="be-BY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ЗАМЯНЯЕ </a:t>
            </a:r>
            <a:endParaRPr lang="ru-RU" sz="24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9184341" y="4361320"/>
            <a:ext cx="2164977" cy="89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9184341" y="4829324"/>
            <a:ext cx="2164977" cy="75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911789" y="4552533"/>
            <a:ext cx="25952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</a:t>
            </a:r>
            <a:r>
              <a:rPr lang="be-BY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ЗАМЯНЯЕ </a:t>
            </a:r>
            <a:endParaRPr lang="ru-RU" sz="2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381906" y="5384806"/>
            <a:ext cx="2356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</a:t>
            </a:r>
            <a:r>
              <a:rPr lang="be-BY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ЗАМЯНЯЕ </a:t>
            </a:r>
            <a:endParaRPr lang="ru-RU" sz="20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583706" y="5740339"/>
            <a:ext cx="24025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4748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</TotalTime>
  <Words>1339</Words>
  <Application>Microsoft Office PowerPoint</Application>
  <PresentationFormat>Произвольный</PresentationFormat>
  <Paragraphs>196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Аддзел адукацыі  Жлобінскага райвыканкама  Дзяржаўная  ўстанова адукацыі «Сярэдняя школа №7 г.Жлобіна» </vt:lpstr>
      <vt:lpstr> Рэфлексійны  метад “Пяць пальцаў” </vt:lpstr>
      <vt:lpstr>Ведай мову як свае пяць пальцаў                                                                    В.М.Жгарова </vt:lpstr>
      <vt:lpstr>              Прымянне на практыцы</vt:lpstr>
      <vt:lpstr>Стылі маўлення                      Члены сказа</vt:lpstr>
      <vt:lpstr>Правапіс ў</vt:lpstr>
      <vt:lpstr>Прымяненне на практыцы</vt:lpstr>
      <vt:lpstr>Віды спорту з мячом</vt:lpstr>
      <vt:lpstr>Агульнае значэнне займенніка</vt:lpstr>
      <vt:lpstr>Агульнае значэнне займенніка</vt:lpstr>
      <vt:lpstr>Прымяненне на практыцы</vt:lpstr>
      <vt:lpstr>Часціны мовы       10</vt:lpstr>
      <vt:lpstr>Прымяненне на практыцы</vt:lpstr>
      <vt:lpstr>Падбярыце азначэнні да слова зорка,  са словазлучэннямі складзіце сказы</vt:lpstr>
      <vt:lpstr>Слайд 15</vt:lpstr>
      <vt:lpstr>Аддзел адукацыі  Жлобінскага райвыканкама  Дзяржаўная  ўстанова адукацыі «Сярэдняя школа №7 г.Жлобіна»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Аддзел адукацыі  Жлобінскага райвыканкама  Дзяржаўная  ўстанова адукацыі «Сярэдняя школа №7 г.Жлобіна»</dc:title>
  <dc:creator>Ноут</dc:creator>
  <cp:lastModifiedBy>Трубилова</cp:lastModifiedBy>
  <cp:revision>56</cp:revision>
  <dcterms:created xsi:type="dcterms:W3CDTF">2021-10-12T13:58:15Z</dcterms:created>
  <dcterms:modified xsi:type="dcterms:W3CDTF">2021-12-14T11:48:47Z</dcterms:modified>
</cp:coreProperties>
</file>